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Lst>
  <p:sldSz cy="9601200" cx="7315200"/>
  <p:notesSz cx="6858000" cy="9144000"/>
  <p:embeddedFontLst>
    <p:embeddedFont>
      <p:font typeface="Halant"/>
      <p:regular r:id="rId16"/>
      <p:bold r:id="rId17"/>
    </p:embeddedFont>
    <p:embeddedFont>
      <p:font typeface="Inter"/>
      <p:regular r:id="rId18"/>
      <p:bold r:id="rId19"/>
      <p:italic r:id="rId20"/>
      <p:boldItalic r:id="rId21"/>
    </p:embeddedFont>
    <p:embeddedFont>
      <p:font typeface="Plus Jakarta Sans Medium"/>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91FAFF8-4E26-4E5F-80A2-FB501AACA1F3}">
  <a:tblStyle styleId="{491FAFF8-4E26-4E5F-80A2-FB501AACA1F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22" Type="http://schemas.openxmlformats.org/officeDocument/2006/relationships/font" Target="fonts/PlusJakartaSansMedium-regular.fntdata"/><Relationship Id="rId21" Type="http://schemas.openxmlformats.org/officeDocument/2006/relationships/font" Target="fonts/Inter-boldItalic.fntdata"/><Relationship Id="rId24" Type="http://schemas.openxmlformats.org/officeDocument/2006/relationships/font" Target="fonts/PlusJakartaSansMedium-italic.fntdata"/><Relationship Id="rId23" Type="http://schemas.openxmlformats.org/officeDocument/2006/relationships/font" Target="fonts/PlusJakartaSansMedium-bold.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5"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font" Target="fonts/Halant-bold.fntdata"/><Relationship Id="rId16" Type="http://schemas.openxmlformats.org/officeDocument/2006/relationships/font" Target="fonts/Halant-regular.fntdata"/><Relationship Id="rId19" Type="http://schemas.openxmlformats.org/officeDocument/2006/relationships/font" Target="fonts/Inter-bold.fntdata"/><Relationship Id="rId18" Type="http://schemas.openxmlformats.org/officeDocument/2006/relationships/font" Target="fonts/Int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32848affd8_0_6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32848affd8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3333499e7f_0_71: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3333499e7f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33333499e7f_0_133: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33333499e7f_0_1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33333499e7f_0_203: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33333499e7f_0_2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33333499e7f_0_21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33333499e7f_0_2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33333499e7f_0_1: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33333499e7f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33333499e7f_0_145: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33333499e7f_0_1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33333499e7f_0_22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33333499e7f_0_2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64" name="Google Shape;64;p1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9" name="Google Shape;69;p1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76" name="Google Shape;76;p1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85" name="Google Shape;85;p2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92" name="Google Shape;92;p2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53" name="Google Shape;53;p13"/>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9.png"/><Relationship Id="rId4" Type="http://schemas.openxmlformats.org/officeDocument/2006/relationships/image" Target="../media/image1.png"/><Relationship Id="rId5" Type="http://schemas.openxmlformats.org/officeDocument/2006/relationships/hyperlink" Target="https://www.youtube.com/watch?v=0yh78C-VeI8&amp;list=PLZGZzkt0Jof95Fg1tST1Yf5aaDbZBLgP7&amp;index=17"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12.png"/><Relationship Id="rId5" Type="http://schemas.openxmlformats.org/officeDocument/2006/relationships/image" Target="../media/image11.png"/><Relationship Id="rId6"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Depth of Knowledge (DOK) Practice</a:t>
            </a:r>
            <a:endParaRPr sz="1800">
              <a:solidFill>
                <a:schemeClr val="dk1"/>
              </a:solidFill>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01" name="Google Shape;101;p2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02" name="Google Shape;102;p25"/>
          <p:cNvSpPr txBox="1"/>
          <p:nvPr/>
        </p:nvSpPr>
        <p:spPr>
          <a:xfrm>
            <a:off x="445921" y="893670"/>
            <a:ext cx="6458400" cy="374700"/>
          </a:xfrm>
          <a:prstGeom prst="rect">
            <a:avLst/>
          </a:prstGeom>
          <a:noFill/>
          <a:ln>
            <a:noFill/>
          </a:ln>
        </p:spPr>
        <p:txBody>
          <a:bodyPr anchorCtr="0" anchor="t" bIns="86450" lIns="86450" spcFirstLastPara="1" rIns="86450" wrap="square" tIns="86450">
            <a:spAutoFit/>
          </a:bodyPr>
          <a:lstStyle/>
          <a:p>
            <a:pPr indent="0" lvl="0" marL="0" rtl="0" algn="ctr">
              <a:spcBef>
                <a:spcPts val="0"/>
              </a:spcBef>
              <a:spcAft>
                <a:spcPts val="0"/>
              </a:spcAft>
              <a:buClr>
                <a:schemeClr val="dk1"/>
              </a:buClr>
              <a:buSzPts val="1000"/>
              <a:buFont typeface="Arial"/>
              <a:buNone/>
            </a:pPr>
            <a:r>
              <a:rPr b="1" lang="en" sz="1300">
                <a:solidFill>
                  <a:schemeClr val="dk1"/>
                </a:solidFill>
                <a:latin typeface="Halant"/>
                <a:ea typeface="Halant"/>
                <a:cs typeface="Halant"/>
                <a:sym typeface="Halant"/>
              </a:rPr>
              <a:t>Depth of the Knowledge Reference</a:t>
            </a:r>
            <a:endParaRPr sz="1300">
              <a:solidFill>
                <a:schemeClr val="dk1"/>
              </a:solidFill>
              <a:latin typeface="Halant"/>
              <a:ea typeface="Halant"/>
              <a:cs typeface="Halant"/>
              <a:sym typeface="Halant"/>
            </a:endParaRPr>
          </a:p>
        </p:txBody>
      </p:sp>
      <p:graphicFrame>
        <p:nvGraphicFramePr>
          <p:cNvPr id="103" name="Google Shape;103;p25"/>
          <p:cNvGraphicFramePr/>
          <p:nvPr/>
        </p:nvGraphicFramePr>
        <p:xfrm>
          <a:off x="458950" y="6386800"/>
          <a:ext cx="3000000" cy="3000000"/>
        </p:xfrm>
        <a:graphic>
          <a:graphicData uri="http://schemas.openxmlformats.org/drawingml/2006/table">
            <a:tbl>
              <a:tblPr>
                <a:noFill/>
                <a:tableStyleId>{491FAFF8-4E26-4E5F-80A2-FB501AACA1F3}</a:tableStyleId>
              </a:tblPr>
              <a:tblGrid>
                <a:gridCol w="3198650"/>
                <a:gridCol w="3198650"/>
              </a:tblGrid>
              <a:tr h="1116700">
                <a:tc>
                  <a:txBody>
                    <a:bodyPr/>
                    <a:lstStyle/>
                    <a:p>
                      <a:pPr indent="0" lvl="0" marL="0" rtl="0" algn="ctr">
                        <a:spcBef>
                          <a:spcPts val="0"/>
                        </a:spcBef>
                        <a:spcAft>
                          <a:spcPts val="0"/>
                        </a:spcAft>
                        <a:buNone/>
                      </a:pPr>
                      <a:r>
                        <a:rPr b="1" lang="en" sz="1200">
                          <a:latin typeface="Inter"/>
                          <a:ea typeface="Inter"/>
                          <a:cs typeface="Inter"/>
                          <a:sym typeface="Inter"/>
                        </a:rPr>
                        <a:t>DOK 1</a:t>
                      </a:r>
                      <a:endParaRPr b="1"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Explicit to the Text</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109725" marB="109725" marR="109725" marL="10972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DOK 2</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Implicit to the Text</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109725" marB="109725" marR="109725" marL="10972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r>
              <a:tr h="1116700">
                <a:tc>
                  <a:txBody>
                    <a:bodyPr/>
                    <a:lstStyle/>
                    <a:p>
                      <a:pPr indent="0" lvl="0" marL="0" rtl="0" algn="ctr">
                        <a:spcBef>
                          <a:spcPts val="0"/>
                        </a:spcBef>
                        <a:spcAft>
                          <a:spcPts val="0"/>
                        </a:spcAft>
                        <a:buNone/>
                      </a:pPr>
                      <a:r>
                        <a:rPr b="1" lang="en" sz="1200">
                          <a:latin typeface="Inter"/>
                          <a:ea typeface="Inter"/>
                          <a:cs typeface="Inter"/>
                          <a:sym typeface="Inter"/>
                        </a:rPr>
                        <a:t>DOK 3</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Abstract and related to the Text</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txBody>
                  <a:tcPr marT="109725" marB="109725" marR="109725" marL="10972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DOK 4</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Abstract and not related to the text</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109725" marB="109725" marR="109725" marL="10972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r>
            </a:tbl>
          </a:graphicData>
        </a:graphic>
      </p:graphicFrame>
      <p:graphicFrame>
        <p:nvGraphicFramePr>
          <p:cNvPr id="104" name="Google Shape;104;p25"/>
          <p:cNvGraphicFramePr/>
          <p:nvPr/>
        </p:nvGraphicFramePr>
        <p:xfrm>
          <a:off x="476475" y="1268375"/>
          <a:ext cx="3000000" cy="3000000"/>
        </p:xfrm>
        <a:graphic>
          <a:graphicData uri="http://schemas.openxmlformats.org/drawingml/2006/table">
            <a:tbl>
              <a:tblPr>
                <a:noFill/>
                <a:tableStyleId>{491FAFF8-4E26-4E5F-80A2-FB501AACA1F3}</a:tableStyleId>
              </a:tblPr>
              <a:tblGrid>
                <a:gridCol w="3198650"/>
                <a:gridCol w="3198650"/>
              </a:tblGrid>
              <a:tr h="1551250">
                <a:tc>
                  <a:txBody>
                    <a:bodyPr/>
                    <a:lstStyle/>
                    <a:p>
                      <a:pPr indent="0" lvl="0" marL="0" rtl="0" algn="ctr">
                        <a:spcBef>
                          <a:spcPts val="0"/>
                        </a:spcBef>
                        <a:spcAft>
                          <a:spcPts val="0"/>
                        </a:spcAft>
                        <a:buNone/>
                      </a:pPr>
                      <a:r>
                        <a:rPr b="1" lang="en" sz="1000">
                          <a:latin typeface="Inter"/>
                          <a:ea typeface="Inter"/>
                          <a:cs typeface="Inter"/>
                          <a:sym typeface="Inter"/>
                        </a:rPr>
                        <a:t>DOK 1</a:t>
                      </a:r>
                      <a:endParaRPr b="1"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b="1" lang="en" sz="1000">
                          <a:latin typeface="Inter"/>
                          <a:ea typeface="Inter"/>
                          <a:cs typeface="Inter"/>
                          <a:sym typeface="Inter"/>
                        </a:rPr>
                        <a:t>Explicit to the Text</a:t>
                      </a:r>
                      <a:endParaRPr b="1" sz="1000">
                        <a:latin typeface="Inter"/>
                        <a:ea typeface="Inter"/>
                        <a:cs typeface="Inter"/>
                        <a:sym typeface="Inter"/>
                      </a:endParaRPr>
                    </a:p>
                    <a:p>
                      <a:pPr indent="-292100" lvl="0" marL="457200" rtl="0" algn="l">
                        <a:lnSpc>
                          <a:spcPct val="107916"/>
                        </a:lnSpc>
                        <a:spcBef>
                          <a:spcPts val="0"/>
                        </a:spcBef>
                        <a:spcAft>
                          <a:spcPts val="0"/>
                        </a:spcAft>
                        <a:buSzPts val="1000"/>
                        <a:buFont typeface="Inter"/>
                        <a:buChar char="●"/>
                      </a:pPr>
                      <a:r>
                        <a:rPr lang="en" sz="1000">
                          <a:latin typeface="Inter"/>
                          <a:ea typeface="Inter"/>
                          <a:cs typeface="Inter"/>
                          <a:sym typeface="Inter"/>
                        </a:rPr>
                        <a:t>Answer is found in the text (Can be pointed at)</a:t>
                      </a:r>
                      <a:endParaRPr sz="1000">
                        <a:latin typeface="Inter"/>
                        <a:ea typeface="Inter"/>
                        <a:cs typeface="Inter"/>
                        <a:sym typeface="Inter"/>
                      </a:endParaRPr>
                    </a:p>
                    <a:p>
                      <a:pPr indent="-292100" lvl="0" marL="457200" rtl="0" algn="l">
                        <a:lnSpc>
                          <a:spcPct val="107916"/>
                        </a:lnSpc>
                        <a:spcBef>
                          <a:spcPts val="0"/>
                        </a:spcBef>
                        <a:spcAft>
                          <a:spcPts val="0"/>
                        </a:spcAft>
                        <a:buSzPts val="1000"/>
                        <a:buFont typeface="Inter"/>
                        <a:buChar char="●"/>
                      </a:pPr>
                      <a:r>
                        <a:rPr lang="en" sz="1000">
                          <a:latin typeface="Inter"/>
                          <a:ea typeface="Inter"/>
                          <a:cs typeface="Inter"/>
                          <a:sym typeface="Inter"/>
                        </a:rPr>
                        <a:t>Information is basic recall knowledge</a:t>
                      </a:r>
                      <a:endParaRPr sz="1000">
                        <a:latin typeface="Inter"/>
                        <a:ea typeface="Inter"/>
                        <a:cs typeface="Inter"/>
                        <a:sym typeface="Inter"/>
                      </a:endParaRPr>
                    </a:p>
                    <a:p>
                      <a:pPr indent="-292100" lvl="0" marL="457200" rtl="0" algn="l">
                        <a:lnSpc>
                          <a:spcPct val="107916"/>
                        </a:lnSpc>
                        <a:spcBef>
                          <a:spcPts val="0"/>
                        </a:spcBef>
                        <a:spcAft>
                          <a:spcPts val="0"/>
                        </a:spcAft>
                        <a:buSzPts val="1000"/>
                        <a:buFont typeface="Inter"/>
                        <a:buChar char="●"/>
                      </a:pPr>
                      <a:r>
                        <a:rPr lang="en" sz="1000">
                          <a:latin typeface="Inter"/>
                          <a:ea typeface="Inter"/>
                          <a:cs typeface="Inter"/>
                          <a:sym typeface="Inter"/>
                        </a:rPr>
                        <a:t>Questions often begin with “who, what, where, when”</a:t>
                      </a:r>
                      <a:endParaRPr sz="1000">
                        <a:latin typeface="Inter"/>
                        <a:ea typeface="Inter"/>
                        <a:cs typeface="Inter"/>
                        <a:sym typeface="Inter"/>
                      </a:endParaRPr>
                    </a:p>
                    <a:p>
                      <a:pPr indent="0" lvl="0" marL="0" rtl="0" algn="l">
                        <a:spcBef>
                          <a:spcPts val="0"/>
                        </a:spcBef>
                        <a:spcAft>
                          <a:spcPts val="0"/>
                        </a:spcAft>
                        <a:buNone/>
                      </a:pPr>
                      <a:r>
                        <a:rPr i="1" lang="en" sz="1000">
                          <a:latin typeface="Inter"/>
                          <a:ea typeface="Inter"/>
                          <a:cs typeface="Inter"/>
                          <a:sym typeface="Inter"/>
                        </a:rPr>
                        <a:t>EX: What year was the Declaration of Independence written?</a:t>
                      </a:r>
                      <a:endParaRPr sz="1000">
                        <a:latin typeface="Inter"/>
                        <a:ea typeface="Inter"/>
                        <a:cs typeface="Inter"/>
                        <a:sym typeface="Inter"/>
                      </a:endParaRPr>
                    </a:p>
                  </a:txBody>
                  <a:tcPr marT="109725" marB="109725" marR="109725" marL="109725">
                    <a:lnL cap="flat" cmpd="sng" w="6350">
                      <a:solidFill>
                        <a:srgbClr val="000000"/>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b="1" lang="en" sz="1000">
                          <a:latin typeface="Inter"/>
                          <a:ea typeface="Inter"/>
                          <a:cs typeface="Inter"/>
                          <a:sym typeface="Inter"/>
                        </a:rPr>
                        <a:t>DOK 2</a:t>
                      </a:r>
                      <a:endParaRPr b="1"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b="1" lang="en" sz="1000">
                          <a:latin typeface="Inter"/>
                          <a:ea typeface="Inter"/>
                          <a:cs typeface="Inter"/>
                          <a:sym typeface="Inter"/>
                        </a:rPr>
                        <a:t>Implicit to the Text</a:t>
                      </a:r>
                      <a:endParaRPr b="1" sz="1000">
                        <a:latin typeface="Inter"/>
                        <a:ea typeface="Inter"/>
                        <a:cs typeface="Inter"/>
                        <a:sym typeface="Inter"/>
                      </a:endParaRPr>
                    </a:p>
                    <a:p>
                      <a:pPr indent="-292100" lvl="0" marL="457200" rtl="0" algn="l">
                        <a:lnSpc>
                          <a:spcPct val="107916"/>
                        </a:lnSpc>
                        <a:spcBef>
                          <a:spcPts val="0"/>
                        </a:spcBef>
                        <a:spcAft>
                          <a:spcPts val="0"/>
                        </a:spcAft>
                        <a:buSzPts val="1000"/>
                        <a:buFont typeface="Inter"/>
                        <a:buChar char="●"/>
                      </a:pPr>
                      <a:r>
                        <a:rPr lang="en" sz="1000">
                          <a:latin typeface="Inter"/>
                          <a:ea typeface="Inter"/>
                          <a:cs typeface="Inter"/>
                          <a:sym typeface="Inter"/>
                        </a:rPr>
                        <a:t>Answer in the text, but not clear right away.</a:t>
                      </a:r>
                      <a:endParaRPr sz="1000">
                        <a:latin typeface="Inter"/>
                        <a:ea typeface="Inter"/>
                        <a:cs typeface="Inter"/>
                        <a:sym typeface="Inter"/>
                      </a:endParaRPr>
                    </a:p>
                    <a:p>
                      <a:pPr indent="-292100" lvl="0" marL="457200" rtl="0" algn="l">
                        <a:lnSpc>
                          <a:spcPct val="107916"/>
                        </a:lnSpc>
                        <a:spcBef>
                          <a:spcPts val="0"/>
                        </a:spcBef>
                        <a:spcAft>
                          <a:spcPts val="0"/>
                        </a:spcAft>
                        <a:buSzPts val="1000"/>
                        <a:buFont typeface="Inter"/>
                        <a:buChar char="●"/>
                      </a:pPr>
                      <a:r>
                        <a:rPr lang="en" sz="1000">
                          <a:latin typeface="Inter"/>
                          <a:ea typeface="Inter"/>
                          <a:cs typeface="Inter"/>
                          <a:sym typeface="Inter"/>
                        </a:rPr>
                        <a:t>Information is using recall information to find a deeper connection</a:t>
                      </a:r>
                      <a:endParaRPr sz="1000">
                        <a:latin typeface="Inter"/>
                        <a:ea typeface="Inter"/>
                        <a:cs typeface="Inter"/>
                        <a:sym typeface="Inter"/>
                      </a:endParaRPr>
                    </a:p>
                    <a:p>
                      <a:pPr indent="-292100" lvl="0" marL="457200" rtl="0" algn="l">
                        <a:lnSpc>
                          <a:spcPct val="107916"/>
                        </a:lnSpc>
                        <a:spcBef>
                          <a:spcPts val="0"/>
                        </a:spcBef>
                        <a:spcAft>
                          <a:spcPts val="0"/>
                        </a:spcAft>
                        <a:buSzPts val="1000"/>
                        <a:buFont typeface="Inter"/>
                        <a:buChar char="●"/>
                      </a:pPr>
                      <a:r>
                        <a:rPr lang="en" sz="1000">
                          <a:latin typeface="Inter"/>
                          <a:ea typeface="Inter"/>
                          <a:cs typeface="Inter"/>
                          <a:sym typeface="Inter"/>
                        </a:rPr>
                        <a:t>Questions often begin with “why or how”</a:t>
                      </a:r>
                      <a:endParaRPr sz="1000">
                        <a:latin typeface="Inter"/>
                        <a:ea typeface="Inter"/>
                        <a:cs typeface="Inter"/>
                        <a:sym typeface="Inter"/>
                      </a:endParaRPr>
                    </a:p>
                    <a:p>
                      <a:pPr indent="0" lvl="0" marL="0" rtl="0" algn="l">
                        <a:spcBef>
                          <a:spcPts val="800"/>
                        </a:spcBef>
                        <a:spcAft>
                          <a:spcPts val="0"/>
                        </a:spcAft>
                        <a:buNone/>
                      </a:pPr>
                      <a:r>
                        <a:rPr i="1" lang="en" sz="1000">
                          <a:latin typeface="Inter"/>
                          <a:ea typeface="Inter"/>
                          <a:cs typeface="Inter"/>
                          <a:sym typeface="Inter"/>
                        </a:rPr>
                        <a:t>EX: How did the Civil War impact women?</a:t>
                      </a:r>
                      <a:endParaRPr i="1" sz="1000">
                        <a:latin typeface="Inter"/>
                        <a:ea typeface="Inter"/>
                        <a:cs typeface="Inter"/>
                        <a:sym typeface="Inter"/>
                      </a:endParaRPr>
                    </a:p>
                  </a:txBody>
                  <a:tcPr marT="109725" marB="109725" marR="109725" marL="10972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r>
              <a:tr h="1849300">
                <a:tc>
                  <a:txBody>
                    <a:bodyPr/>
                    <a:lstStyle/>
                    <a:p>
                      <a:pPr indent="0" lvl="0" marL="0" rtl="0" algn="ctr">
                        <a:spcBef>
                          <a:spcPts val="0"/>
                        </a:spcBef>
                        <a:spcAft>
                          <a:spcPts val="0"/>
                        </a:spcAft>
                        <a:buNone/>
                      </a:pPr>
                      <a:r>
                        <a:rPr b="1" lang="en" sz="1000">
                          <a:latin typeface="Inter"/>
                          <a:ea typeface="Inter"/>
                          <a:cs typeface="Inter"/>
                          <a:sym typeface="Inter"/>
                        </a:rPr>
                        <a:t>DOK 3</a:t>
                      </a:r>
                      <a:endParaRPr b="1"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b="1" lang="en" sz="1000">
                          <a:latin typeface="Inter"/>
                          <a:ea typeface="Inter"/>
                          <a:cs typeface="Inter"/>
                          <a:sym typeface="Inter"/>
                        </a:rPr>
                        <a:t>Abstract and related to the Text</a:t>
                      </a:r>
                      <a:endParaRPr b="1" sz="1000">
                        <a:latin typeface="Inter"/>
                        <a:ea typeface="Inter"/>
                        <a:cs typeface="Inter"/>
                        <a:sym typeface="Inter"/>
                      </a:endParaRPr>
                    </a:p>
                    <a:p>
                      <a:pPr indent="-292100" lvl="0" marL="457200" rtl="0" algn="l">
                        <a:lnSpc>
                          <a:spcPct val="107916"/>
                        </a:lnSpc>
                        <a:spcBef>
                          <a:spcPts val="0"/>
                        </a:spcBef>
                        <a:spcAft>
                          <a:spcPts val="0"/>
                        </a:spcAft>
                        <a:buSzPts val="1000"/>
                        <a:buFont typeface="Inter"/>
                        <a:buChar char="●"/>
                      </a:pPr>
                      <a:r>
                        <a:rPr lang="en" sz="1000">
                          <a:latin typeface="Inter"/>
                          <a:ea typeface="Inter"/>
                          <a:cs typeface="Inter"/>
                          <a:sym typeface="Inter"/>
                        </a:rPr>
                        <a:t>Answers are not found in the text</a:t>
                      </a:r>
                      <a:endParaRPr sz="1000">
                        <a:latin typeface="Inter"/>
                        <a:ea typeface="Inter"/>
                        <a:cs typeface="Inter"/>
                        <a:sym typeface="Inter"/>
                      </a:endParaRPr>
                    </a:p>
                    <a:p>
                      <a:pPr indent="-292100" lvl="0" marL="457200" rtl="0" algn="l">
                        <a:lnSpc>
                          <a:spcPct val="107916"/>
                        </a:lnSpc>
                        <a:spcBef>
                          <a:spcPts val="0"/>
                        </a:spcBef>
                        <a:spcAft>
                          <a:spcPts val="0"/>
                        </a:spcAft>
                        <a:buSzPts val="1000"/>
                        <a:buFont typeface="Inter"/>
                        <a:buChar char="●"/>
                      </a:pPr>
                      <a:r>
                        <a:rPr lang="en" sz="1000">
                          <a:latin typeface="Inter"/>
                          <a:ea typeface="Inter"/>
                          <a:cs typeface="Inter"/>
                          <a:sym typeface="Inter"/>
                        </a:rPr>
                        <a:t>Requires reader to make a judgement or opinion about the text</a:t>
                      </a:r>
                      <a:endParaRPr sz="1000">
                        <a:latin typeface="Inter"/>
                        <a:ea typeface="Inter"/>
                        <a:cs typeface="Inter"/>
                        <a:sym typeface="Inter"/>
                      </a:endParaRPr>
                    </a:p>
                    <a:p>
                      <a:pPr indent="-292100" lvl="0" marL="457200" rtl="0" algn="l">
                        <a:lnSpc>
                          <a:spcPct val="107916"/>
                        </a:lnSpc>
                        <a:spcBef>
                          <a:spcPts val="0"/>
                        </a:spcBef>
                        <a:spcAft>
                          <a:spcPts val="0"/>
                        </a:spcAft>
                        <a:buSzPts val="1000"/>
                        <a:buFont typeface="Inter"/>
                        <a:buChar char="●"/>
                      </a:pPr>
                      <a:r>
                        <a:rPr lang="en" sz="1000">
                          <a:latin typeface="Inter"/>
                          <a:ea typeface="Inter"/>
                          <a:cs typeface="Inter"/>
                          <a:sym typeface="Inter"/>
                        </a:rPr>
                        <a:t>Questions often begin with “should, could, would, do you think” followed by a specific historical event or person.</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i="1" lang="en" sz="1000">
                          <a:latin typeface="Inter"/>
                          <a:ea typeface="Inter"/>
                          <a:cs typeface="Inter"/>
                          <a:sym typeface="Inter"/>
                        </a:rPr>
                        <a:t>EX: Should George Washington have run for a third term?</a:t>
                      </a:r>
                      <a:endParaRPr i="1" sz="1000">
                        <a:latin typeface="Inter"/>
                        <a:ea typeface="Inter"/>
                        <a:cs typeface="Inter"/>
                        <a:sym typeface="Inter"/>
                      </a:endParaRPr>
                    </a:p>
                  </a:txBody>
                  <a:tcPr marT="109725" marB="109725" marR="109725" marL="1097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b="1" lang="en" sz="1000">
                          <a:latin typeface="Inter"/>
                          <a:ea typeface="Inter"/>
                          <a:cs typeface="Inter"/>
                          <a:sym typeface="Inter"/>
                        </a:rPr>
                        <a:t>DOK 4</a:t>
                      </a:r>
                      <a:endParaRPr b="1"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b="1" lang="en" sz="1000">
                          <a:latin typeface="Inter"/>
                          <a:ea typeface="Inter"/>
                          <a:cs typeface="Inter"/>
                          <a:sym typeface="Inter"/>
                        </a:rPr>
                        <a:t>Abstract and not related to the text</a:t>
                      </a:r>
                      <a:endParaRPr b="1" sz="1000">
                        <a:latin typeface="Inter"/>
                        <a:ea typeface="Inter"/>
                        <a:cs typeface="Inter"/>
                        <a:sym typeface="Inter"/>
                      </a:endParaRPr>
                    </a:p>
                    <a:p>
                      <a:pPr indent="-292100" lvl="0" marL="457200" rtl="0" algn="l">
                        <a:lnSpc>
                          <a:spcPct val="107916"/>
                        </a:lnSpc>
                        <a:spcBef>
                          <a:spcPts val="0"/>
                        </a:spcBef>
                        <a:spcAft>
                          <a:spcPts val="0"/>
                        </a:spcAft>
                        <a:buSzPts val="1000"/>
                        <a:buFont typeface="Inter"/>
                        <a:buChar char="●"/>
                      </a:pPr>
                      <a:r>
                        <a:rPr lang="en" sz="1000">
                          <a:latin typeface="Inter"/>
                          <a:ea typeface="Inter"/>
                          <a:cs typeface="Inter"/>
                          <a:sym typeface="Inter"/>
                        </a:rPr>
                        <a:t>Answers are not found in the text</a:t>
                      </a:r>
                      <a:endParaRPr sz="1000">
                        <a:latin typeface="Inter"/>
                        <a:ea typeface="Inter"/>
                        <a:cs typeface="Inter"/>
                        <a:sym typeface="Inter"/>
                      </a:endParaRPr>
                    </a:p>
                    <a:p>
                      <a:pPr indent="-292100" lvl="0" marL="457200" rtl="0" algn="l">
                        <a:lnSpc>
                          <a:spcPct val="107916"/>
                        </a:lnSpc>
                        <a:spcBef>
                          <a:spcPts val="0"/>
                        </a:spcBef>
                        <a:spcAft>
                          <a:spcPts val="0"/>
                        </a:spcAft>
                        <a:buSzPts val="1000"/>
                        <a:buFont typeface="Inter"/>
                        <a:buChar char="●"/>
                      </a:pPr>
                      <a:r>
                        <a:rPr lang="en" sz="1000">
                          <a:latin typeface="Inter"/>
                          <a:ea typeface="Inter"/>
                          <a:cs typeface="Inter"/>
                          <a:sym typeface="Inter"/>
                        </a:rPr>
                        <a:t>Answers are not directly related to the text, but rather a BIG idea that the text speaks to</a:t>
                      </a:r>
                      <a:endParaRPr sz="1000">
                        <a:latin typeface="Inter"/>
                        <a:ea typeface="Inter"/>
                        <a:cs typeface="Inter"/>
                        <a:sym typeface="Inter"/>
                      </a:endParaRPr>
                    </a:p>
                    <a:p>
                      <a:pPr indent="-292100" lvl="0" marL="457200" rtl="0" algn="l">
                        <a:lnSpc>
                          <a:spcPct val="107916"/>
                        </a:lnSpc>
                        <a:spcBef>
                          <a:spcPts val="0"/>
                        </a:spcBef>
                        <a:spcAft>
                          <a:spcPts val="0"/>
                        </a:spcAft>
                        <a:buSzPts val="1000"/>
                        <a:buFont typeface="Inter"/>
                        <a:buChar char="●"/>
                      </a:pPr>
                      <a:r>
                        <a:rPr lang="en" sz="1000">
                          <a:latin typeface="Inter"/>
                          <a:ea typeface="Inter"/>
                          <a:cs typeface="Inter"/>
                          <a:sym typeface="Inter"/>
                        </a:rPr>
                        <a:t>Questions often begin with “should, could, would, do you think” followed by a big idea</a:t>
                      </a:r>
                      <a:endParaRPr i="1" sz="1000">
                        <a:latin typeface="Inter"/>
                        <a:ea typeface="Inter"/>
                        <a:cs typeface="Inter"/>
                        <a:sym typeface="Inter"/>
                      </a:endParaRPr>
                    </a:p>
                    <a:p>
                      <a:pPr indent="0" lvl="0" marL="0" rtl="0" algn="l">
                        <a:spcBef>
                          <a:spcPts val="0"/>
                        </a:spcBef>
                        <a:spcAft>
                          <a:spcPts val="0"/>
                        </a:spcAft>
                        <a:buNone/>
                      </a:pPr>
                      <a:r>
                        <a:rPr i="1" lang="en" sz="1000">
                          <a:latin typeface="Inter"/>
                          <a:ea typeface="Inter"/>
                          <a:cs typeface="Inter"/>
                          <a:sym typeface="Inter"/>
                        </a:rPr>
                        <a:t>EX: Should presidents appoint Supreme Court justices?</a:t>
                      </a:r>
                      <a:endParaRPr sz="1000">
                        <a:latin typeface="Inter"/>
                        <a:ea typeface="Inter"/>
                        <a:cs typeface="Inter"/>
                        <a:sym typeface="Inter"/>
                      </a:endParaRPr>
                    </a:p>
                  </a:txBody>
                  <a:tcPr marT="109725" marB="109725" marR="109725" marL="1097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rgbClr val="000000"/>
                      </a:solidFill>
                      <a:prstDash val="solid"/>
                      <a:round/>
                      <a:headEnd len="sm" w="sm" type="none"/>
                      <a:tailEnd len="sm" w="sm" type="none"/>
                    </a:lnB>
                  </a:tcPr>
                </a:tc>
              </a:tr>
            </a:tbl>
          </a:graphicData>
        </a:graphic>
      </p:graphicFrame>
      <p:sp>
        <p:nvSpPr>
          <p:cNvPr id="105" name="Google Shape;105;p25"/>
          <p:cNvSpPr txBox="1"/>
          <p:nvPr/>
        </p:nvSpPr>
        <p:spPr>
          <a:xfrm>
            <a:off x="445921" y="5394120"/>
            <a:ext cx="6458400" cy="913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chemeClr val="dk1"/>
              </a:buClr>
              <a:buSzPts val="1000"/>
              <a:buFont typeface="Arial"/>
              <a:buNone/>
            </a:pPr>
            <a:r>
              <a:rPr b="1" lang="en" sz="1200">
                <a:solidFill>
                  <a:schemeClr val="dk1"/>
                </a:solidFill>
                <a:latin typeface="Inter"/>
                <a:ea typeface="Inter"/>
                <a:cs typeface="Inter"/>
                <a:sym typeface="Inter"/>
              </a:rPr>
              <a:t>Source/Story:</a:t>
            </a:r>
            <a:r>
              <a:rPr lang="en" sz="1200">
                <a:solidFill>
                  <a:schemeClr val="dk1"/>
                </a:solidFill>
                <a:latin typeface="Inter"/>
                <a:ea typeface="Inter"/>
                <a:cs typeface="Inter"/>
                <a:sym typeface="Inter"/>
              </a:rPr>
              <a:t> </a:t>
            </a:r>
            <a:r>
              <a:rPr i="1" lang="en" sz="1200">
                <a:solidFill>
                  <a:schemeClr val="dk1"/>
                </a:solidFill>
                <a:latin typeface="Inter"/>
                <a:ea typeface="Inter"/>
                <a:cs typeface="Inter"/>
                <a:sym typeface="Inter"/>
              </a:rPr>
              <a:t>Lucas Ramirez is a seventh grader who loves drawing superheroes and building LEGO cities. He’s great at solving puzzles but struggles to stay focused in math class. His dream is to become a comic book artist, but for now, he’s just trying to convince his parents to let him stay up late to read.</a:t>
            </a:r>
            <a:endParaRPr i="1" sz="1200">
              <a:solidFill>
                <a:schemeClr val="dk1"/>
              </a:solidFill>
              <a:latin typeface="Inter"/>
              <a:ea typeface="Inter"/>
              <a:cs typeface="Inter"/>
              <a:sym typeface="Inter"/>
            </a:endParaRPr>
          </a:p>
        </p:txBody>
      </p:sp>
      <p:sp>
        <p:nvSpPr>
          <p:cNvPr id="106" name="Google Shape;106;p25"/>
          <p:cNvSpPr txBox="1"/>
          <p:nvPr/>
        </p:nvSpPr>
        <p:spPr>
          <a:xfrm>
            <a:off x="374525" y="574038"/>
            <a:ext cx="66012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1767625" y="443726"/>
            <a:ext cx="5277600" cy="8277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None/>
            </a:pPr>
            <a:r>
              <a:rPr b="1" lang="en" sz="1000">
                <a:latin typeface="Halant"/>
                <a:ea typeface="Halant"/>
                <a:cs typeface="Halant"/>
                <a:sym typeface="Halant"/>
              </a:rPr>
              <a:t>Causation</a:t>
            </a:r>
            <a:endParaRPr b="1" sz="1000">
              <a:latin typeface="Halant"/>
              <a:ea typeface="Halant"/>
              <a:cs typeface="Halant"/>
              <a:sym typeface="Halant"/>
            </a:endParaRPr>
          </a:p>
          <a:p>
            <a:pPr indent="0" lvl="0" marL="0" rtl="0" algn="l">
              <a:spcBef>
                <a:spcPts val="0"/>
              </a:spcBef>
              <a:spcAft>
                <a:spcPts val="0"/>
              </a:spcAft>
              <a:buNone/>
            </a:pPr>
            <a:r>
              <a:t/>
            </a:r>
            <a:endParaRPr b="1" sz="9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sz="9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p:txBody>
      </p:sp>
      <p:pic>
        <p:nvPicPr>
          <p:cNvPr id="112" name="Google Shape;112;p26"/>
          <p:cNvPicPr preferRelativeResize="0"/>
          <p:nvPr/>
        </p:nvPicPr>
        <p:blipFill>
          <a:blip r:embed="rId3">
            <a:alphaModFix/>
          </a:blip>
          <a:stretch>
            <a:fillRect/>
          </a:stretch>
        </p:blipFill>
        <p:spPr>
          <a:xfrm>
            <a:off x="969774" y="488276"/>
            <a:ext cx="738600" cy="738600"/>
          </a:xfrm>
          <a:prstGeom prst="rect">
            <a:avLst/>
          </a:prstGeom>
          <a:noFill/>
          <a:ln>
            <a:noFill/>
          </a:ln>
        </p:spPr>
      </p:pic>
      <p:pic>
        <p:nvPicPr>
          <p:cNvPr id="113" name="Google Shape;113;p26"/>
          <p:cNvPicPr preferRelativeResize="0"/>
          <p:nvPr/>
        </p:nvPicPr>
        <p:blipFill>
          <a:blip r:embed="rId4">
            <a:alphaModFix/>
          </a:blip>
          <a:stretch>
            <a:fillRect/>
          </a:stretch>
        </p:blipFill>
        <p:spPr>
          <a:xfrm>
            <a:off x="359100" y="8923350"/>
            <a:ext cx="405811" cy="405811"/>
          </a:xfrm>
          <a:prstGeom prst="rect">
            <a:avLst/>
          </a:prstGeom>
          <a:noFill/>
          <a:ln>
            <a:noFill/>
          </a:ln>
        </p:spPr>
      </p:pic>
      <p:sp>
        <p:nvSpPr>
          <p:cNvPr id="114" name="Google Shape;114;p26"/>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15" name="Google Shape;115;p26"/>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16" name="Google Shape;116;p26"/>
          <p:cNvGraphicFramePr/>
          <p:nvPr/>
        </p:nvGraphicFramePr>
        <p:xfrm>
          <a:off x="359094" y="1770286"/>
          <a:ext cx="3000000" cy="3000000"/>
        </p:xfrm>
        <a:graphic>
          <a:graphicData uri="http://schemas.openxmlformats.org/drawingml/2006/table">
            <a:tbl>
              <a:tblPr>
                <a:noFill/>
                <a:tableStyleId>{491FAFF8-4E26-4E5F-80A2-FB501AACA1F3}</a:tableStyleId>
              </a:tblPr>
              <a:tblGrid>
                <a:gridCol w="6624475"/>
              </a:tblGrid>
              <a:tr h="411525">
                <a:tc>
                  <a:txBody>
                    <a:bodyPr/>
                    <a:lstStyle/>
                    <a:p>
                      <a:pPr indent="0" lvl="0" marL="0" rtl="0" algn="l">
                        <a:spcBef>
                          <a:spcPts val="0"/>
                        </a:spcBef>
                        <a:spcAft>
                          <a:spcPts val="0"/>
                        </a:spcAft>
                        <a:buNone/>
                      </a:pPr>
                      <a:r>
                        <a:rPr b="1" lang="en" sz="1000" u="sng">
                          <a:solidFill>
                            <a:schemeClr val="hlink"/>
                          </a:solidFill>
                          <a:latin typeface="Halant"/>
                          <a:ea typeface="Halant"/>
                          <a:cs typeface="Halant"/>
                          <a:sym typeface="Halant"/>
                          <a:hlinkClick r:id="rId5"/>
                        </a:rPr>
                        <a:t>Video Transcript:</a:t>
                      </a:r>
                      <a:r>
                        <a:rPr b="1" lang="en" sz="1000">
                          <a:latin typeface="Halant"/>
                          <a:ea typeface="Halant"/>
                          <a:cs typeface="Halant"/>
                          <a:sym typeface="Halant"/>
                        </a:rPr>
                        <a:t> </a:t>
                      </a:r>
                      <a:endParaRPr sz="1000">
                        <a:latin typeface="Halant"/>
                        <a:ea typeface="Halant"/>
                        <a:cs typeface="Halant"/>
                        <a:sym typeface="Halant"/>
                      </a:endParaRPr>
                    </a:p>
                    <a:p>
                      <a:pPr indent="0" lvl="0" marL="0" marR="0" rtl="0" algn="l">
                        <a:lnSpc>
                          <a:spcPct val="100000"/>
                        </a:lnSpc>
                        <a:spcBef>
                          <a:spcPts val="0"/>
                        </a:spcBef>
                        <a:spcAft>
                          <a:spcPts val="0"/>
                        </a:spcAft>
                        <a:buNone/>
                      </a:pPr>
                      <a:r>
                        <a:rPr lang="en" sz="950">
                          <a:solidFill>
                            <a:schemeClr val="dk1"/>
                          </a:solidFill>
                          <a:highlight>
                            <a:srgbClr val="FFFFFF"/>
                          </a:highlight>
                          <a:latin typeface="Inter"/>
                          <a:ea typeface="Inter"/>
                          <a:cs typeface="Inter"/>
                          <a:sym typeface="Inter"/>
                        </a:rPr>
                        <a:t>Today we are diving into the beginnings of colonial America and looking at the codification of of race. To have this conversation, I'm excited to have Dr. Katharine Gerbner, Associate Professor of History and the Director of the Religious Studies Department at the University of Minnesota. Thank you so much for being here, Dr. Gerbner. Thank you so much for having me. So one thing I want to stress, as students are engaging with this topic, is that race is a social construct. And it was a social construct. So social constructs are things that a society determines are true. So can you help us understand how this social construct of race came to be and the role that religion played in it? Yeah, of course. You can really see the idea of race being created if you look at the historical documents. This is one of the main questions I had when I started looking at documents, at laws from the 1600s especially. I didn't see the words like ‘white people’ or ‘whiteness.’ I was seeing instead religious terms like a ‘Christian’ or a ‘heathen.’ So what I came to realize was that when we look at the year 1600 or so, 1620, even 1640s and early 50s, there really isn't such a thing as race as we understand it today. There weren't white people and Black people people, etc. Most of the documents referred to people by religious orientation or what they defined as somebody's religious orientation. So that's that tells us something. When we see that in the documents it means that the race has not been socially constructed yet. And so the question is- what came before it? And then- what was the impetus for creating racial categories as we understand them today? So in those early years, well frankly, the first few centuries of the transatlantic slave trade, really it's a religious justification [that] is the primary justification for enslavements. So one of the terms that you used in your book that really grabbed my attention was ‘Protestant supremacy.’ You talk about as like a precursor to white supremacy. Can you first help us understand what was Protestant supremacy and why does it transition to white supremacy? Protestant enslavers did not want to allow enslaved people to become Protestants. They really forbade most enslaved people from accessing Protestant rights such as baptism. This was quite different from the trend in Catholic countries where actually enslavement was predicated on the assumption that a person would be </a:t>
                      </a:r>
                      <a:r>
                        <a:rPr lang="en" sz="950">
                          <a:solidFill>
                            <a:schemeClr val="dk1"/>
                          </a:solidFill>
                          <a:highlight>
                            <a:srgbClr val="FFFFFF"/>
                          </a:highlight>
                          <a:latin typeface="Inter"/>
                          <a:ea typeface="Inter"/>
                          <a:cs typeface="Inter"/>
                          <a:sym typeface="Inter"/>
                        </a:rPr>
                        <a:t>baptized </a:t>
                      </a:r>
                      <a:r>
                        <a:rPr lang="en" sz="950">
                          <a:solidFill>
                            <a:schemeClr val="dk1"/>
                          </a:solidFill>
                          <a:highlight>
                            <a:srgbClr val="FFFFFF"/>
                          </a:highlight>
                          <a:latin typeface="Inter"/>
                          <a:ea typeface="Inter"/>
                          <a:cs typeface="Inter"/>
                          <a:sym typeface="Inter"/>
                        </a:rPr>
                        <a:t>because that of course is the entire justification for slavery. Those might be cursory baptisms but the fact is that legally an enslaved person was supposed to be baptized into the Catholic church in the Spanish and Portuguese colonies. In the English and Dutch colonies, by contrast, enslavers did want to allow enslaved people to be baptized partly because there was a really strong connection in Protestant historical thought between being Protestants and being free. So they were afraid basically that baptism would lead enslaved people to resist their enslavements, to advocate for their freedom, and to advocate for things like literacy, education-which they did- and other social forms that were associated with conversion to a Protestant denomination. So what ends up happening is that you have this strong, I call it, anti-conversion sentiment among enslavers because they're afraid that they will basically lose their human property if their enslaved people convert, are baptized. But there are a small but really significant number of enslaved people who try. They advocate for themselves and for various reasons are permitted to be baptized in a Protestant church. So even though this is not a very a large number, what I found and what I argue in my book is that it was large enough. Some of these people, these formerly enslaved people, were baptized as Protestants and then did manage to gain their freedom. So this begins to challenge this idea of the hierarchy that exists in the colonies. So it's at this moment when you have a small but noticeable number of enslaved and free black Christians coming into being that we see the word ‘white’ become a part of the legal code. Right, it didn't exist in the legal code until the 1660s. And really it's still not used very much until the 1690s. And then I would say the 1700s are a real turning point. And what I argue is that this demonstrates the the shift from Protestant Supremacy-where the society is founded on the exclusion of people based on religion-to white supremacy-in which slavery is justified based on race instead of religion. One of the things that stood out to me in your own scholarship is your focus on Barbados and what was going on in Barbados as it related to the transition from Protestant to white supremacy. So why is looking at Barbados important for understanding what happens in regards to race? In the 13 colonies laws that were passed in Barbados were replicated in northern mainland colonies and people whose ideas were shaped were moving from Barbados into the mainland colonies as well. Dr. Katharine Gerbner, thank you so much for helping us think historically about the codification and the formation of race in the colonies. Thanks so much for having me.</a:t>
                      </a:r>
                      <a:endParaRPr sz="950">
                        <a:solidFill>
                          <a:schemeClr val="dk1"/>
                        </a:solidFill>
                        <a:latin typeface="Inter"/>
                        <a:ea typeface="Inter"/>
                        <a:cs typeface="Inter"/>
                        <a:sym typeface="Inter"/>
                      </a:endParaRPr>
                    </a:p>
                  </a:txBody>
                  <a:tcPr marT="87275" marB="87275" marR="86050" marL="114300"/>
                </a:tc>
              </a:tr>
            </a:tbl>
          </a:graphicData>
        </a:graphic>
      </p:graphicFrame>
      <p:sp>
        <p:nvSpPr>
          <p:cNvPr id="117" name="Google Shape;117;p26"/>
          <p:cNvSpPr txBox="1"/>
          <p:nvPr/>
        </p:nvSpPr>
        <p:spPr>
          <a:xfrm>
            <a:off x="428450" y="1168798"/>
            <a:ext cx="6511200" cy="5820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None/>
            </a:pPr>
            <a:r>
              <a:rPr b="1" lang="en" sz="900">
                <a:latin typeface="Halant"/>
                <a:ea typeface="Halant"/>
                <a:cs typeface="Halant"/>
                <a:sym typeface="Halant"/>
              </a:rPr>
              <a:t>Dr. Katharine Gerbner</a:t>
            </a:r>
            <a:endParaRPr b="1" sz="900">
              <a:solidFill>
                <a:srgbClr val="000000"/>
              </a:solidFill>
              <a:latin typeface="Halant"/>
              <a:ea typeface="Halant"/>
              <a:cs typeface="Halant"/>
              <a:sym typeface="Halant"/>
            </a:endParaRPr>
          </a:p>
          <a:p>
            <a:pPr indent="0" lvl="0" marL="0" rtl="0" algn="l">
              <a:spcBef>
                <a:spcPts val="0"/>
              </a:spcBef>
              <a:spcAft>
                <a:spcPts val="0"/>
              </a:spcAft>
              <a:buNone/>
            </a:pPr>
            <a:r>
              <a:rPr lang="en" sz="900">
                <a:solidFill>
                  <a:schemeClr val="dk1"/>
                </a:solidFill>
                <a:latin typeface="Inter"/>
                <a:ea typeface="Inter"/>
                <a:cs typeface="Inter"/>
                <a:sym typeface="Inter"/>
              </a:rPr>
              <a:t>Dr. Katharine Gerbner is </a:t>
            </a:r>
            <a:r>
              <a:rPr lang="en" sz="900">
                <a:solidFill>
                  <a:schemeClr val="dk1"/>
                </a:solidFill>
                <a:highlight>
                  <a:srgbClr val="FFFFFF"/>
                </a:highlight>
                <a:latin typeface="Inter"/>
                <a:ea typeface="Inter"/>
                <a:cs typeface="Inter"/>
                <a:sym typeface="Inter"/>
              </a:rPr>
              <a:t>an Associate Professor of History at the University of Minnesota. She teaches courses on Atlantic History, History of Religions, Magic &amp; Medicine, and The Early Modern Archive.</a:t>
            </a:r>
            <a:endParaRPr sz="900">
              <a:solidFill>
                <a:schemeClr val="dk1"/>
              </a:solidFill>
              <a:latin typeface="Inter"/>
              <a:ea typeface="Inter"/>
              <a:cs typeface="Inter"/>
              <a:sym typeface="Inter"/>
            </a:endParaRPr>
          </a:p>
        </p:txBody>
      </p:sp>
      <p:sp>
        <p:nvSpPr>
          <p:cNvPr id="118" name="Google Shape;118;p26"/>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The Codification of Race Podcast Clip</a:t>
            </a:r>
            <a:endParaRPr sz="1800">
              <a:solidFill>
                <a:schemeClr val="dk1"/>
              </a:solidFill>
              <a:latin typeface="Halant"/>
              <a:ea typeface="Halant"/>
              <a:cs typeface="Halant"/>
              <a:sym typeface="Halan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2" name="Shape 122"/>
        <p:cNvGrpSpPr/>
        <p:nvPr/>
      </p:nvGrpSpPr>
      <p:grpSpPr>
        <a:xfrm>
          <a:off x="0" y="0"/>
          <a:ext cx="0" cy="0"/>
          <a:chOff x="0" y="0"/>
          <a:chExt cx="0" cy="0"/>
        </a:xfrm>
      </p:grpSpPr>
      <p:sp>
        <p:nvSpPr>
          <p:cNvPr id="123" name="Google Shape;123;p2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a:solidFill>
                <a:srgbClr val="666666"/>
              </a:solidFill>
              <a:latin typeface="Inter"/>
              <a:ea typeface="Inter"/>
              <a:cs typeface="Inter"/>
              <a:sym typeface="Inter"/>
            </a:endParaRPr>
          </a:p>
        </p:txBody>
      </p:sp>
      <p:pic>
        <p:nvPicPr>
          <p:cNvPr id="124" name="Google Shape;124;p27"/>
          <p:cNvPicPr preferRelativeResize="0"/>
          <p:nvPr/>
        </p:nvPicPr>
        <p:blipFill>
          <a:blip r:embed="rId3">
            <a:alphaModFix/>
          </a:blip>
          <a:stretch>
            <a:fillRect/>
          </a:stretch>
        </p:blipFill>
        <p:spPr>
          <a:xfrm>
            <a:off x="359100" y="8923350"/>
            <a:ext cx="411575" cy="411575"/>
          </a:xfrm>
          <a:prstGeom prst="rect">
            <a:avLst/>
          </a:prstGeom>
          <a:noFill/>
          <a:ln>
            <a:noFill/>
          </a:ln>
        </p:spPr>
      </p:pic>
      <p:sp>
        <p:nvSpPr>
          <p:cNvPr id="125" name="Google Shape;125;p2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a:solidFill>
                <a:srgbClr val="666666"/>
              </a:solidFill>
              <a:latin typeface="Inter"/>
              <a:ea typeface="Inter"/>
              <a:cs typeface="Inter"/>
              <a:sym typeface="Inter"/>
            </a:endParaRPr>
          </a:p>
        </p:txBody>
      </p:sp>
      <p:sp>
        <p:nvSpPr>
          <p:cNvPr id="126" name="Google Shape;126;p27"/>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Video Questions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The Codification of Race</a:t>
            </a:r>
            <a:endParaRPr sz="1600">
              <a:solidFill>
                <a:schemeClr val="dk1"/>
              </a:solidFill>
              <a:latin typeface="Halant"/>
              <a:ea typeface="Halant"/>
              <a:cs typeface="Halant"/>
              <a:sym typeface="Halant"/>
            </a:endParaRPr>
          </a:p>
        </p:txBody>
      </p:sp>
      <p:pic>
        <p:nvPicPr>
          <p:cNvPr id="127" name="Google Shape;127;p27"/>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28" name="Google Shape;128;p27"/>
          <p:cNvSpPr txBox="1"/>
          <p:nvPr/>
        </p:nvSpPr>
        <p:spPr>
          <a:xfrm>
            <a:off x="441450" y="3030163"/>
            <a:ext cx="6432300" cy="58932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was Dr. Gerbner able to “see” race come to be?</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9144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historical records, how were people categorized prior to race?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was there “anti-conversation sentiment” among Protestant enslavers?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is looking at the history of Barbados important for understanding the codification of race?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Write two questions you still have after watching the video. For each question, designate its DOK level (i.e. Should beliefs influence social hierarchies (DOK 4)).</a:t>
            </a:r>
            <a:endParaRPr sz="1200">
              <a:solidFill>
                <a:schemeClr val="dk1"/>
              </a:solidFill>
              <a:latin typeface="Inter"/>
              <a:ea typeface="Inter"/>
              <a:cs typeface="Inter"/>
              <a:sym typeface="Inter"/>
            </a:endParaRPr>
          </a:p>
        </p:txBody>
      </p:sp>
      <p:pic>
        <p:nvPicPr>
          <p:cNvPr id="129" name="Google Shape;129;p27"/>
          <p:cNvPicPr preferRelativeResize="0"/>
          <p:nvPr/>
        </p:nvPicPr>
        <p:blipFill>
          <a:blip r:embed="rId5">
            <a:alphaModFix/>
          </a:blip>
          <a:stretch>
            <a:fillRect/>
          </a:stretch>
        </p:blipFill>
        <p:spPr>
          <a:xfrm>
            <a:off x="2232550" y="1155313"/>
            <a:ext cx="2850099" cy="1597626"/>
          </a:xfrm>
          <a:prstGeom prst="rect">
            <a:avLst/>
          </a:prstGeom>
          <a:noFill/>
          <a:ln cap="flat" cmpd="sng" w="19050">
            <a:solidFill>
              <a:schemeClr val="dk1"/>
            </a:solidFill>
            <a:prstDash val="solid"/>
            <a:round/>
            <a:headEnd len="sm" w="sm" type="none"/>
            <a:tailEnd len="sm" w="sm" type="none"/>
          </a:ln>
        </p:spPr>
      </p:pic>
      <p:graphicFrame>
        <p:nvGraphicFramePr>
          <p:cNvPr id="130" name="Google Shape;130;p27"/>
          <p:cNvGraphicFramePr/>
          <p:nvPr/>
        </p:nvGraphicFramePr>
        <p:xfrm>
          <a:off x="952500" y="7132775"/>
          <a:ext cx="3000000" cy="3000000"/>
        </p:xfrm>
        <a:graphic>
          <a:graphicData uri="http://schemas.openxmlformats.org/drawingml/2006/table">
            <a:tbl>
              <a:tblPr>
                <a:noFill/>
                <a:tableStyleId>{491FAFF8-4E26-4E5F-80A2-FB501AACA1F3}</a:tableStyleId>
              </a:tblPr>
              <a:tblGrid>
                <a:gridCol w="2705100"/>
                <a:gridCol w="2705100"/>
              </a:tblGrid>
              <a:tr h="1039900">
                <a:tc>
                  <a:txBody>
                    <a:bodyPr/>
                    <a:lstStyle/>
                    <a:p>
                      <a:pPr indent="0" lvl="0" marL="0" rtl="0" algn="l">
                        <a:spcBef>
                          <a:spcPts val="0"/>
                        </a:spcBef>
                        <a:spcAft>
                          <a:spcPts val="0"/>
                        </a:spcAft>
                        <a:buNone/>
                      </a:pPr>
                      <a:r>
                        <a:t/>
                      </a:r>
                      <a:endParaRPr/>
                    </a:p>
                  </a:txBody>
                  <a:tcPr marT="91425" marB="91425" marR="91425" marL="91425">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4" name="Shape 134"/>
        <p:cNvGrpSpPr/>
        <p:nvPr/>
      </p:nvGrpSpPr>
      <p:grpSpPr>
        <a:xfrm>
          <a:off x="0" y="0"/>
          <a:ext cx="0" cy="0"/>
          <a:chOff x="0" y="0"/>
          <a:chExt cx="0" cy="0"/>
        </a:xfrm>
      </p:grpSpPr>
      <p:sp>
        <p:nvSpPr>
          <p:cNvPr id="135" name="Google Shape;135;p28"/>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Virginia Laws on Slavery</a:t>
            </a:r>
            <a:endParaRPr sz="2400">
              <a:solidFill>
                <a:schemeClr val="dk1"/>
              </a:solidFill>
              <a:latin typeface="Plus Jakarta Sans Medium"/>
              <a:ea typeface="Plus Jakarta Sans Medium"/>
              <a:cs typeface="Plus Jakarta Sans Medium"/>
              <a:sym typeface="Plus Jakarta Sans Medium"/>
            </a:endParaRPr>
          </a:p>
        </p:txBody>
      </p:sp>
      <p:pic>
        <p:nvPicPr>
          <p:cNvPr id="136" name="Google Shape;136;p28"/>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137" name="Google Shape;137;p28"/>
          <p:cNvGraphicFramePr/>
          <p:nvPr/>
        </p:nvGraphicFramePr>
        <p:xfrm>
          <a:off x="441438" y="1739338"/>
          <a:ext cx="3000000" cy="3000000"/>
        </p:xfrm>
        <a:graphic>
          <a:graphicData uri="http://schemas.openxmlformats.org/drawingml/2006/table">
            <a:tbl>
              <a:tblPr>
                <a:noFill/>
                <a:tableStyleId>{491FAFF8-4E26-4E5F-80A2-FB501AACA1F3}</a:tableStyleId>
              </a:tblPr>
              <a:tblGrid>
                <a:gridCol w="2961025"/>
                <a:gridCol w="3471275"/>
              </a:tblGrid>
              <a:tr h="407950">
                <a:tc>
                  <a:txBody>
                    <a:bodyPr/>
                    <a:lstStyle/>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Source: Act XII, Laws of Virginia, December 1662. </a:t>
                      </a:r>
                      <a:endParaRPr sz="1200">
                        <a:solidFill>
                          <a:schemeClr val="dk1"/>
                        </a:solidFill>
                        <a:latin typeface="Halant"/>
                        <a:ea typeface="Halant"/>
                        <a:cs typeface="Halant"/>
                        <a:sym typeface="Halant"/>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Clr>
                          <a:srgbClr val="000000"/>
                        </a:buClr>
                        <a:buSzPts val="1100"/>
                        <a:buFont typeface="Arial"/>
                        <a:buNone/>
                      </a:pPr>
                      <a:r>
                        <a:rPr lang="en" sz="1200">
                          <a:solidFill>
                            <a:srgbClr val="000000"/>
                          </a:solidFill>
                          <a:latin typeface="Halant"/>
                          <a:ea typeface="Halant"/>
                          <a:cs typeface="Halant"/>
                          <a:sym typeface="Halant"/>
                        </a:rPr>
                        <a:t>Source: Act III, </a:t>
                      </a:r>
                      <a:r>
                        <a:rPr lang="en" sz="1200">
                          <a:latin typeface="Halant"/>
                          <a:ea typeface="Halant"/>
                          <a:cs typeface="Halant"/>
                          <a:sym typeface="Halant"/>
                        </a:rPr>
                        <a:t>“An act declaring that baptisme of slaves doth not exempt them from bondage,” Laws of Virginia, 1667.</a:t>
                      </a:r>
                      <a:endParaRPr sz="1200">
                        <a:solidFill>
                          <a:srgbClr val="000000"/>
                        </a:solidFill>
                        <a:latin typeface="Halant"/>
                        <a:ea typeface="Halant"/>
                        <a:cs typeface="Halant"/>
                        <a:sym typeface="Halant"/>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407950">
                <a:tc gridSpan="2">
                  <a:txBody>
                    <a:bodyPr/>
                    <a:lstStyle/>
                    <a:p>
                      <a:pPr indent="0" lvl="0" marL="0" rtl="0" algn="l">
                        <a:spcBef>
                          <a:spcPts val="0"/>
                        </a:spcBef>
                        <a:spcAft>
                          <a:spcPts val="0"/>
                        </a:spcAft>
                        <a:buNone/>
                      </a:pPr>
                      <a:r>
                        <a:rPr lang="en" sz="1000">
                          <a:solidFill>
                            <a:schemeClr val="dk1"/>
                          </a:solidFill>
                          <a:latin typeface="Inter"/>
                          <a:ea typeface="Inter"/>
                          <a:cs typeface="Inter"/>
                          <a:sym typeface="Inter"/>
                        </a:rPr>
                        <a:t>Both documents sourced from: William Waller Hening, ed., </a:t>
                      </a:r>
                      <a:r>
                        <a:rPr i="1" lang="en" sz="1000">
                          <a:solidFill>
                            <a:schemeClr val="dk1"/>
                          </a:solidFill>
                          <a:latin typeface="Inter"/>
                          <a:ea typeface="Inter"/>
                          <a:cs typeface="Inter"/>
                          <a:sym typeface="Inter"/>
                        </a:rPr>
                        <a:t>The Statutes at Large; Being a Collection of All the Laws of Virginia from the First Session of the Legislature, in the Year 1619.</a:t>
                      </a:r>
                      <a:r>
                        <a:rPr lang="en" sz="1000">
                          <a:solidFill>
                            <a:schemeClr val="dk1"/>
                          </a:solidFill>
                          <a:latin typeface="Inter"/>
                          <a:ea typeface="Inter"/>
                          <a:cs typeface="Inter"/>
                          <a:sym typeface="Inter"/>
                        </a:rPr>
                        <a:t> (New York: R. &amp; W. &amp; G. Bartow, 1823), 2:170.</a:t>
                      </a:r>
                      <a:endParaRPr sz="1000">
                        <a:solidFill>
                          <a:schemeClr val="dk1"/>
                        </a:solidFill>
                        <a:latin typeface="Inter"/>
                        <a:ea typeface="Inter"/>
                        <a:cs typeface="Inter"/>
                        <a:sym typeface="Inter"/>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hMerge="1"/>
              </a:tr>
              <a:tr h="2965850">
                <a:tc>
                  <a:txBody>
                    <a:bodyPr/>
                    <a:lstStyle/>
                    <a:p>
                      <a:pPr indent="0" lvl="0" marL="0" rtl="0" algn="l">
                        <a:spcBef>
                          <a:spcPts val="0"/>
                        </a:spcBef>
                        <a:spcAft>
                          <a:spcPts val="0"/>
                        </a:spcAft>
                        <a:buClr>
                          <a:srgbClr val="000000"/>
                        </a:buClr>
                        <a:buSzPts val="1100"/>
                        <a:buFont typeface="Arial"/>
                        <a:buNone/>
                      </a:pPr>
                      <a:r>
                        <a:rPr lang="en" sz="1200">
                          <a:solidFill>
                            <a:srgbClr val="231F20"/>
                          </a:solidFill>
                          <a:latin typeface="Inter"/>
                          <a:ea typeface="Inter"/>
                          <a:cs typeface="Inter"/>
                          <a:sym typeface="Inter"/>
                        </a:rPr>
                        <a:t>WHEREAS some doubts have arrisen whether children got by any Englishman upon a negro woman should be slave or ffree, </a:t>
                      </a:r>
                      <a:r>
                        <a:rPr i="1" lang="en" sz="1200">
                          <a:solidFill>
                            <a:srgbClr val="231F20"/>
                          </a:solidFill>
                          <a:latin typeface="Inter"/>
                          <a:ea typeface="Inter"/>
                          <a:cs typeface="Inter"/>
                          <a:sym typeface="Inter"/>
                        </a:rPr>
                        <a:t>Be it therefore enacted and declared by this present grand assembly</a:t>
                      </a:r>
                      <a:r>
                        <a:rPr lang="en" sz="1200">
                          <a:solidFill>
                            <a:srgbClr val="231F20"/>
                          </a:solidFill>
                          <a:latin typeface="Inter"/>
                          <a:ea typeface="Inter"/>
                          <a:cs typeface="Inter"/>
                          <a:sym typeface="Inter"/>
                        </a:rPr>
                        <a:t>, that all children borne in this country shalbe held bond or free only according to the condition of the mother,</a:t>
                      </a:r>
                      <a:r>
                        <a:rPr i="1" lang="en" sz="1200">
                          <a:solidFill>
                            <a:srgbClr val="231F20"/>
                          </a:solidFill>
                          <a:latin typeface="Inter"/>
                          <a:ea typeface="Inter"/>
                          <a:cs typeface="Inter"/>
                          <a:sym typeface="Inter"/>
                        </a:rPr>
                        <a:t> And</a:t>
                      </a:r>
                      <a:r>
                        <a:rPr lang="en" sz="1200">
                          <a:solidFill>
                            <a:srgbClr val="231F20"/>
                          </a:solidFill>
                          <a:latin typeface="Inter"/>
                          <a:ea typeface="Inter"/>
                          <a:cs typeface="Inter"/>
                          <a:sym typeface="Inter"/>
                        </a:rPr>
                        <a:t> that if any christian shall committ ffornication with a negro man or woman, hee or shee soe offending shall pay double the ffines imposed by the former act.</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txBody>
                  <a:tcPr marT="109725" marB="109725" marR="109725" marL="109725">
                    <a:lnL cap="flat" cmpd="sng" w="19050">
                      <a:solidFill>
                        <a:srgbClr val="9E9E9E">
                          <a:alpha val="0"/>
                        </a:srgbClr>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100"/>
                        <a:buFont typeface="Arial"/>
                        <a:buNone/>
                      </a:pPr>
                      <a:r>
                        <a:rPr lang="en" sz="1200">
                          <a:solidFill>
                            <a:srgbClr val="231F20"/>
                          </a:solidFill>
                          <a:latin typeface="Inter"/>
                          <a:ea typeface="Inter"/>
                          <a:cs typeface="Inter"/>
                          <a:sym typeface="Inter"/>
                        </a:rPr>
                        <a:t>WHEREAS some doubts have risen whether children that are slaves by birth, and by the charity and piety of their owners made pertakers of the blessed sacrament of baptisme, should be vertue of their baptisme be made ffree; </a:t>
                      </a:r>
                      <a:r>
                        <a:rPr i="1" lang="en" sz="1200">
                          <a:solidFill>
                            <a:srgbClr val="231F20"/>
                          </a:solidFill>
                          <a:latin typeface="Inter"/>
                          <a:ea typeface="Inter"/>
                          <a:cs typeface="Inter"/>
                          <a:sym typeface="Inter"/>
                        </a:rPr>
                        <a:t>It is enacted and declared by this grand assembly, and the authority thereof</a:t>
                      </a:r>
                      <a:r>
                        <a:rPr lang="en" sz="1200">
                          <a:solidFill>
                            <a:srgbClr val="231F20"/>
                          </a:solidFill>
                          <a:latin typeface="Inter"/>
                          <a:ea typeface="Inter"/>
                          <a:cs typeface="Inter"/>
                          <a:sym typeface="Inter"/>
                        </a:rPr>
                        <a:t>, that the conferring of baptisme doth not alter the condition of the person as to his bondage or ffreedome; that diverse masters, ffreed from this doubt, may more carefully endeavor the propagation of christianity by permitting children, though slaves, or those of greater growth if capable to be admitted to that sacrament.</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pic>
        <p:nvPicPr>
          <p:cNvPr id="138" name="Google Shape;138;p28"/>
          <p:cNvPicPr preferRelativeResize="0"/>
          <p:nvPr/>
        </p:nvPicPr>
        <p:blipFill>
          <a:blip r:embed="rId4">
            <a:alphaModFix/>
          </a:blip>
          <a:stretch>
            <a:fillRect/>
          </a:stretch>
        </p:blipFill>
        <p:spPr>
          <a:xfrm>
            <a:off x="441450" y="6109300"/>
            <a:ext cx="2835976" cy="1796525"/>
          </a:xfrm>
          <a:prstGeom prst="rect">
            <a:avLst/>
          </a:prstGeom>
          <a:noFill/>
          <a:ln>
            <a:noFill/>
          </a:ln>
        </p:spPr>
      </p:pic>
      <p:pic>
        <p:nvPicPr>
          <p:cNvPr id="139" name="Google Shape;139;p28"/>
          <p:cNvPicPr preferRelativeResize="0"/>
          <p:nvPr/>
        </p:nvPicPr>
        <p:blipFill>
          <a:blip r:embed="rId5">
            <a:alphaModFix/>
          </a:blip>
          <a:stretch>
            <a:fillRect/>
          </a:stretch>
        </p:blipFill>
        <p:spPr>
          <a:xfrm>
            <a:off x="3493725" y="6235126"/>
            <a:ext cx="3291625" cy="2148042"/>
          </a:xfrm>
          <a:prstGeom prst="rect">
            <a:avLst/>
          </a:prstGeom>
          <a:noFill/>
          <a:ln>
            <a:noFill/>
          </a:ln>
        </p:spPr>
      </p:pic>
      <p:sp>
        <p:nvSpPr>
          <p:cNvPr id="140" name="Google Shape;140;p2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a:solidFill>
                <a:srgbClr val="666666"/>
              </a:solidFill>
              <a:latin typeface="Inter"/>
              <a:ea typeface="Inter"/>
              <a:cs typeface="Inter"/>
              <a:sym typeface="Inter"/>
            </a:endParaRPr>
          </a:p>
        </p:txBody>
      </p:sp>
      <p:pic>
        <p:nvPicPr>
          <p:cNvPr id="141" name="Google Shape;141;p28"/>
          <p:cNvPicPr preferRelativeResize="0"/>
          <p:nvPr/>
        </p:nvPicPr>
        <p:blipFill>
          <a:blip r:embed="rId6">
            <a:alphaModFix/>
          </a:blip>
          <a:stretch>
            <a:fillRect/>
          </a:stretch>
        </p:blipFill>
        <p:spPr>
          <a:xfrm>
            <a:off x="359100" y="8923350"/>
            <a:ext cx="411575" cy="411575"/>
          </a:xfrm>
          <a:prstGeom prst="rect">
            <a:avLst/>
          </a:prstGeom>
          <a:noFill/>
          <a:ln>
            <a:noFill/>
          </a:ln>
        </p:spPr>
      </p:pic>
      <p:sp>
        <p:nvSpPr>
          <p:cNvPr id="142" name="Google Shape;142;p2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a:solidFill>
                <a:srgbClr val="666666"/>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6" name="Shape 146"/>
        <p:cNvGrpSpPr/>
        <p:nvPr/>
      </p:nvGrpSpPr>
      <p:grpSpPr>
        <a:xfrm>
          <a:off x="0" y="0"/>
          <a:ext cx="0" cy="0"/>
          <a:chOff x="0" y="0"/>
          <a:chExt cx="0" cy="0"/>
        </a:xfrm>
      </p:grpSpPr>
      <p:sp>
        <p:nvSpPr>
          <p:cNvPr id="147" name="Google Shape;147;p29"/>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a:solidFill>
                <a:srgbClr val="666666"/>
              </a:solidFill>
              <a:latin typeface="Inter"/>
              <a:ea typeface="Inter"/>
              <a:cs typeface="Inter"/>
              <a:sym typeface="Inter"/>
            </a:endParaRPr>
          </a:p>
        </p:txBody>
      </p:sp>
      <p:pic>
        <p:nvPicPr>
          <p:cNvPr id="148" name="Google Shape;148;p29"/>
          <p:cNvPicPr preferRelativeResize="0"/>
          <p:nvPr/>
        </p:nvPicPr>
        <p:blipFill>
          <a:blip r:embed="rId3">
            <a:alphaModFix/>
          </a:blip>
          <a:stretch>
            <a:fillRect/>
          </a:stretch>
        </p:blipFill>
        <p:spPr>
          <a:xfrm>
            <a:off x="359100" y="8923350"/>
            <a:ext cx="411575" cy="411575"/>
          </a:xfrm>
          <a:prstGeom prst="rect">
            <a:avLst/>
          </a:prstGeom>
          <a:noFill/>
          <a:ln>
            <a:noFill/>
          </a:ln>
        </p:spPr>
      </p:pic>
      <p:sp>
        <p:nvSpPr>
          <p:cNvPr id="149" name="Google Shape;149;p29"/>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a:solidFill>
                <a:srgbClr val="666666"/>
              </a:solidFill>
              <a:latin typeface="Inter"/>
              <a:ea typeface="Inter"/>
              <a:cs typeface="Inter"/>
              <a:sym typeface="Inter"/>
            </a:endParaRPr>
          </a:p>
        </p:txBody>
      </p:sp>
      <p:sp>
        <p:nvSpPr>
          <p:cNvPr id="150" name="Google Shape;150;p29"/>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Virginia Laws on Slavery</a:t>
            </a:r>
            <a:endParaRPr sz="1600">
              <a:solidFill>
                <a:schemeClr val="dk1"/>
              </a:solidFill>
              <a:latin typeface="Halant"/>
              <a:ea typeface="Halant"/>
              <a:cs typeface="Halant"/>
              <a:sym typeface="Halant"/>
            </a:endParaRPr>
          </a:p>
        </p:txBody>
      </p:sp>
      <p:pic>
        <p:nvPicPr>
          <p:cNvPr id="151" name="Google Shape;151;p29"/>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52" name="Google Shape;152;p29"/>
          <p:cNvSpPr txBox="1"/>
          <p:nvPr/>
        </p:nvSpPr>
        <p:spPr>
          <a:xfrm>
            <a:off x="441450" y="2331725"/>
            <a:ext cx="6432300" cy="63630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Within these two documents, count the number of times the following words are used. If a word uses a part of one of these words, count it. </a:t>
            </a:r>
            <a:endParaRPr sz="1200">
              <a:solidFill>
                <a:schemeClr val="dk1"/>
              </a:solidFill>
              <a:latin typeface="Inter"/>
              <a:ea typeface="Inter"/>
              <a:cs typeface="Inter"/>
              <a:sym typeface="Inter"/>
            </a:endParaRPr>
          </a:p>
          <a:p>
            <a:pPr indent="0" lvl="0" marL="457200" rtl="0" algn="l">
              <a:spcBef>
                <a:spcPts val="0"/>
              </a:spcBef>
              <a:spcAft>
                <a:spcPts val="0"/>
              </a:spcAft>
              <a:buNone/>
            </a:pPr>
            <a:r>
              <a:rPr i="1" lang="en" sz="1000">
                <a:solidFill>
                  <a:schemeClr val="dk1"/>
                </a:solidFill>
                <a:latin typeface="Inter"/>
                <a:ea typeface="Inter"/>
                <a:cs typeface="Inter"/>
                <a:sym typeface="Inter"/>
              </a:rPr>
              <a:t>(Example: Christian/Christianity)</a:t>
            </a:r>
            <a:endParaRPr i="1" sz="1000">
              <a:solidFill>
                <a:schemeClr val="dk1"/>
              </a:solidFill>
              <a:latin typeface="Inter"/>
              <a:ea typeface="Inter"/>
              <a:cs typeface="Inter"/>
              <a:sym typeface="Inter"/>
            </a:endParaRPr>
          </a:p>
          <a:p>
            <a:pPr indent="-304800" lvl="1" marL="914400" rtl="0" algn="l">
              <a:lnSpc>
                <a:spcPct val="15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White: _____</a:t>
            </a:r>
            <a:endParaRPr sz="1200">
              <a:solidFill>
                <a:schemeClr val="dk1"/>
              </a:solidFill>
              <a:latin typeface="Inter"/>
              <a:ea typeface="Inter"/>
              <a:cs typeface="Inter"/>
              <a:sym typeface="Inter"/>
            </a:endParaRPr>
          </a:p>
          <a:p>
            <a:pPr indent="-304800" lvl="1" marL="914400" rtl="0" algn="l">
              <a:lnSpc>
                <a:spcPct val="15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Negro: _____</a:t>
            </a:r>
            <a:endParaRPr sz="1200">
              <a:solidFill>
                <a:schemeClr val="dk1"/>
              </a:solidFill>
              <a:latin typeface="Inter"/>
              <a:ea typeface="Inter"/>
              <a:cs typeface="Inter"/>
              <a:sym typeface="Inter"/>
            </a:endParaRPr>
          </a:p>
          <a:p>
            <a:pPr indent="-304800" lvl="1" marL="914400" rtl="0" algn="l">
              <a:lnSpc>
                <a:spcPct val="15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Christian: ______</a:t>
            </a:r>
            <a:endParaRPr sz="1200">
              <a:solidFill>
                <a:schemeClr val="dk1"/>
              </a:solidFill>
              <a:latin typeface="Inter"/>
              <a:ea typeface="Inter"/>
              <a:cs typeface="Inter"/>
              <a:sym typeface="Inter"/>
            </a:endParaRPr>
          </a:p>
          <a:p>
            <a:pPr indent="-304800" lvl="1" marL="914400" rtl="0" algn="l">
              <a:lnSpc>
                <a:spcPct val="15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Slave: ______</a:t>
            </a:r>
            <a:endParaRPr sz="1200">
              <a:solidFill>
                <a:schemeClr val="dk1"/>
              </a:solidFill>
              <a:latin typeface="Inter"/>
              <a:ea typeface="Inter"/>
              <a:cs typeface="Inter"/>
              <a:sym typeface="Inter"/>
            </a:endParaRPr>
          </a:p>
          <a:p>
            <a:pPr indent="0" lvl="0" marL="9144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inferences can you make about the role of race in Virginia society based on the use of the above terms?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 what years were each of these documents written?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might a government want slavery to follow the bloodline of the mother instead of the father?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might a society want to pass a law “that the conferring of baptisme doth not alter the condition of the person as to his bondage or ffreedome?” What can we learn about that society at that time?</a:t>
            </a:r>
            <a:endParaRPr sz="1200">
              <a:solidFill>
                <a:schemeClr val="dk1"/>
              </a:solidFill>
              <a:latin typeface="Inter"/>
              <a:ea typeface="Inter"/>
              <a:cs typeface="Inter"/>
              <a:sym typeface="Inter"/>
            </a:endParaRPr>
          </a:p>
        </p:txBody>
      </p:sp>
      <p:sp>
        <p:nvSpPr>
          <p:cNvPr id="153" name="Google Shape;153;p29"/>
          <p:cNvSpPr txBox="1"/>
          <p:nvPr/>
        </p:nvSpPr>
        <p:spPr>
          <a:xfrm>
            <a:off x="1765075" y="1259700"/>
            <a:ext cx="5108700" cy="7215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500">
                <a:solidFill>
                  <a:srgbClr val="000000"/>
                </a:solidFill>
                <a:latin typeface="Inter"/>
                <a:ea typeface="Inter"/>
                <a:cs typeface="Inter"/>
                <a:sym typeface="Inter"/>
              </a:rPr>
              <a:t>Causation - </a:t>
            </a:r>
            <a:r>
              <a:rPr lang="en" sz="1500">
                <a:solidFill>
                  <a:srgbClr val="000000"/>
                </a:solidFill>
                <a:latin typeface="Inter"/>
                <a:ea typeface="Inter"/>
                <a:cs typeface="Inter"/>
                <a:sym typeface="Inter"/>
              </a:rPr>
              <a:t>Thinking historically means considering why certain things happened</a:t>
            </a:r>
            <a:r>
              <a:rPr lang="en" sz="1500">
                <a:latin typeface="Inter"/>
                <a:ea typeface="Inter"/>
                <a:cs typeface="Inter"/>
                <a:sym typeface="Inter"/>
              </a:rPr>
              <a:t>.</a:t>
            </a:r>
            <a:endParaRPr sz="1500">
              <a:solidFill>
                <a:srgbClr val="000000"/>
              </a:solidFill>
              <a:latin typeface="Inter"/>
              <a:ea typeface="Inter"/>
              <a:cs typeface="Inter"/>
              <a:sym typeface="Inter"/>
            </a:endParaRPr>
          </a:p>
        </p:txBody>
      </p:sp>
      <p:pic>
        <p:nvPicPr>
          <p:cNvPr id="154" name="Google Shape;154;p29"/>
          <p:cNvPicPr preferRelativeResize="0"/>
          <p:nvPr/>
        </p:nvPicPr>
        <p:blipFill>
          <a:blip r:embed="rId5">
            <a:alphaModFix/>
          </a:blip>
          <a:stretch>
            <a:fillRect/>
          </a:stretch>
        </p:blipFill>
        <p:spPr>
          <a:xfrm>
            <a:off x="770675" y="1135200"/>
            <a:ext cx="994400" cy="9944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8" name="Shape 158"/>
        <p:cNvGrpSpPr/>
        <p:nvPr/>
      </p:nvGrpSpPr>
      <p:grpSpPr>
        <a:xfrm>
          <a:off x="0" y="0"/>
          <a:ext cx="0" cy="0"/>
          <a:chOff x="0" y="0"/>
          <a:chExt cx="0" cy="0"/>
        </a:xfrm>
      </p:grpSpPr>
      <p:sp>
        <p:nvSpPr>
          <p:cNvPr id="159" name="Google Shape;159;p30"/>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Depth of Knowledge (DOK) Practice (Exemplar)</a:t>
            </a:r>
            <a:endParaRPr sz="1800">
              <a:solidFill>
                <a:schemeClr val="dk1"/>
              </a:solidFill>
              <a:latin typeface="Halant"/>
              <a:ea typeface="Halant"/>
              <a:cs typeface="Halant"/>
              <a:sym typeface="Halant"/>
            </a:endParaRPr>
          </a:p>
        </p:txBody>
      </p:sp>
      <p:pic>
        <p:nvPicPr>
          <p:cNvPr id="160" name="Google Shape;160;p30"/>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61" name="Google Shape;161;p30"/>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62" name="Google Shape;162;p30"/>
          <p:cNvSpPr txBox="1"/>
          <p:nvPr/>
        </p:nvSpPr>
        <p:spPr>
          <a:xfrm>
            <a:off x="445921" y="893670"/>
            <a:ext cx="6458400" cy="374700"/>
          </a:xfrm>
          <a:prstGeom prst="rect">
            <a:avLst/>
          </a:prstGeom>
          <a:noFill/>
          <a:ln>
            <a:noFill/>
          </a:ln>
        </p:spPr>
        <p:txBody>
          <a:bodyPr anchorCtr="0" anchor="t" bIns="86450" lIns="86450" spcFirstLastPara="1" rIns="86450" wrap="square" tIns="86450">
            <a:spAutoFit/>
          </a:bodyPr>
          <a:lstStyle/>
          <a:p>
            <a:pPr indent="0" lvl="0" marL="0" rtl="0" algn="ctr">
              <a:spcBef>
                <a:spcPts val="0"/>
              </a:spcBef>
              <a:spcAft>
                <a:spcPts val="0"/>
              </a:spcAft>
              <a:buClr>
                <a:schemeClr val="dk1"/>
              </a:buClr>
              <a:buSzPts val="1000"/>
              <a:buFont typeface="Arial"/>
              <a:buNone/>
            </a:pPr>
            <a:r>
              <a:rPr b="1" lang="en" sz="1300">
                <a:solidFill>
                  <a:schemeClr val="dk1"/>
                </a:solidFill>
                <a:latin typeface="Halant"/>
                <a:ea typeface="Halant"/>
                <a:cs typeface="Halant"/>
                <a:sym typeface="Halant"/>
              </a:rPr>
              <a:t>Depth of the Knowledge Reference</a:t>
            </a:r>
            <a:endParaRPr sz="1300">
              <a:solidFill>
                <a:schemeClr val="dk1"/>
              </a:solidFill>
              <a:latin typeface="Halant"/>
              <a:ea typeface="Halant"/>
              <a:cs typeface="Halant"/>
              <a:sym typeface="Halant"/>
            </a:endParaRPr>
          </a:p>
        </p:txBody>
      </p:sp>
      <p:graphicFrame>
        <p:nvGraphicFramePr>
          <p:cNvPr id="163" name="Google Shape;163;p30"/>
          <p:cNvGraphicFramePr/>
          <p:nvPr/>
        </p:nvGraphicFramePr>
        <p:xfrm>
          <a:off x="458950" y="6386800"/>
          <a:ext cx="3000000" cy="3000000"/>
        </p:xfrm>
        <a:graphic>
          <a:graphicData uri="http://schemas.openxmlformats.org/drawingml/2006/table">
            <a:tbl>
              <a:tblPr>
                <a:noFill/>
                <a:tableStyleId>{491FAFF8-4E26-4E5F-80A2-FB501AACA1F3}</a:tableStyleId>
              </a:tblPr>
              <a:tblGrid>
                <a:gridCol w="3198650"/>
                <a:gridCol w="3198650"/>
              </a:tblGrid>
              <a:tr h="1116700">
                <a:tc>
                  <a:txBody>
                    <a:bodyPr/>
                    <a:lstStyle/>
                    <a:p>
                      <a:pPr indent="0" lvl="0" marL="0" rtl="0" algn="ctr">
                        <a:spcBef>
                          <a:spcPts val="0"/>
                        </a:spcBef>
                        <a:spcAft>
                          <a:spcPts val="0"/>
                        </a:spcAft>
                        <a:buNone/>
                      </a:pPr>
                      <a:r>
                        <a:rPr b="1" lang="en" sz="1200">
                          <a:latin typeface="Inter"/>
                          <a:ea typeface="Inter"/>
                          <a:cs typeface="Inter"/>
                          <a:sym typeface="Inter"/>
                        </a:rPr>
                        <a:t>DOK 1</a:t>
                      </a:r>
                      <a:endParaRPr b="1"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Explicit to the Text</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What is Lucas’s dream job?</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109725" marB="109725" marR="109725" marL="10972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DOK 2</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Implicit to the Text</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Why does Lucas struggle to focus in math class?</a:t>
                      </a:r>
                      <a:endParaRPr b="1" sz="1200">
                        <a:solidFill>
                          <a:schemeClr val="accent1"/>
                        </a:solidFill>
                        <a:latin typeface="Inter"/>
                        <a:ea typeface="Inter"/>
                        <a:cs typeface="Inter"/>
                        <a:sym typeface="Inter"/>
                      </a:endParaRPr>
                    </a:p>
                  </a:txBody>
                  <a:tcPr marT="109725" marB="109725" marR="109725" marL="10972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r>
              <a:tr h="1116700">
                <a:tc>
                  <a:txBody>
                    <a:bodyPr/>
                    <a:lstStyle/>
                    <a:p>
                      <a:pPr indent="0" lvl="0" marL="0" rtl="0" algn="ctr">
                        <a:spcBef>
                          <a:spcPts val="0"/>
                        </a:spcBef>
                        <a:spcAft>
                          <a:spcPts val="0"/>
                        </a:spcAft>
                        <a:buNone/>
                      </a:pPr>
                      <a:r>
                        <a:rPr b="1" lang="en" sz="1200">
                          <a:latin typeface="Inter"/>
                          <a:ea typeface="Inter"/>
                          <a:cs typeface="Inter"/>
                          <a:sym typeface="Inter"/>
                        </a:rPr>
                        <a:t>DOK 3</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Abstract and related to the Text</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Should Lucas’s parents let him stay up late to read?</a:t>
                      </a:r>
                      <a:endParaRPr i="1" sz="1200">
                        <a:latin typeface="Inter"/>
                        <a:ea typeface="Inter"/>
                        <a:cs typeface="Inter"/>
                        <a:sym typeface="Inter"/>
                      </a:endParaRPr>
                    </a:p>
                  </a:txBody>
                  <a:tcPr marT="109725" marB="109725" marR="109725" marL="10972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DOK 4</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Abstract and not related to the text</a:t>
                      </a:r>
                      <a:endParaRPr sz="1200">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Should schools provide more opportunities for students to be creative?</a:t>
                      </a:r>
                      <a:endParaRPr sz="1200">
                        <a:latin typeface="Inter"/>
                        <a:ea typeface="Inter"/>
                        <a:cs typeface="Inter"/>
                        <a:sym typeface="Inter"/>
                      </a:endParaRPr>
                    </a:p>
                  </a:txBody>
                  <a:tcPr marT="109725" marB="109725" marR="109725" marL="10972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r>
            </a:tbl>
          </a:graphicData>
        </a:graphic>
      </p:graphicFrame>
      <p:graphicFrame>
        <p:nvGraphicFramePr>
          <p:cNvPr id="164" name="Google Shape;164;p30"/>
          <p:cNvGraphicFramePr/>
          <p:nvPr/>
        </p:nvGraphicFramePr>
        <p:xfrm>
          <a:off x="476475" y="1268375"/>
          <a:ext cx="3000000" cy="3000000"/>
        </p:xfrm>
        <a:graphic>
          <a:graphicData uri="http://schemas.openxmlformats.org/drawingml/2006/table">
            <a:tbl>
              <a:tblPr>
                <a:noFill/>
                <a:tableStyleId>{491FAFF8-4E26-4E5F-80A2-FB501AACA1F3}</a:tableStyleId>
              </a:tblPr>
              <a:tblGrid>
                <a:gridCol w="3198650"/>
                <a:gridCol w="3198650"/>
              </a:tblGrid>
              <a:tr h="1551250">
                <a:tc>
                  <a:txBody>
                    <a:bodyPr/>
                    <a:lstStyle/>
                    <a:p>
                      <a:pPr indent="0" lvl="0" marL="0" rtl="0" algn="ctr">
                        <a:spcBef>
                          <a:spcPts val="0"/>
                        </a:spcBef>
                        <a:spcAft>
                          <a:spcPts val="0"/>
                        </a:spcAft>
                        <a:buNone/>
                      </a:pPr>
                      <a:r>
                        <a:rPr b="1" lang="en" sz="1000">
                          <a:latin typeface="Inter"/>
                          <a:ea typeface="Inter"/>
                          <a:cs typeface="Inter"/>
                          <a:sym typeface="Inter"/>
                        </a:rPr>
                        <a:t>DOK 1</a:t>
                      </a:r>
                      <a:endParaRPr b="1"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b="1" lang="en" sz="1000">
                          <a:latin typeface="Inter"/>
                          <a:ea typeface="Inter"/>
                          <a:cs typeface="Inter"/>
                          <a:sym typeface="Inter"/>
                        </a:rPr>
                        <a:t>Explicit to the Text</a:t>
                      </a:r>
                      <a:endParaRPr b="1" sz="1000">
                        <a:latin typeface="Inter"/>
                        <a:ea typeface="Inter"/>
                        <a:cs typeface="Inter"/>
                        <a:sym typeface="Inter"/>
                      </a:endParaRPr>
                    </a:p>
                    <a:p>
                      <a:pPr indent="-292100" lvl="0" marL="457200" rtl="0" algn="l">
                        <a:lnSpc>
                          <a:spcPct val="107916"/>
                        </a:lnSpc>
                        <a:spcBef>
                          <a:spcPts val="0"/>
                        </a:spcBef>
                        <a:spcAft>
                          <a:spcPts val="0"/>
                        </a:spcAft>
                        <a:buSzPts val="1000"/>
                        <a:buFont typeface="Inter"/>
                        <a:buChar char="●"/>
                      </a:pPr>
                      <a:r>
                        <a:rPr lang="en" sz="1000">
                          <a:latin typeface="Inter"/>
                          <a:ea typeface="Inter"/>
                          <a:cs typeface="Inter"/>
                          <a:sym typeface="Inter"/>
                        </a:rPr>
                        <a:t>Answer is found in the text (Can be pointed at)</a:t>
                      </a:r>
                      <a:endParaRPr sz="1000">
                        <a:latin typeface="Inter"/>
                        <a:ea typeface="Inter"/>
                        <a:cs typeface="Inter"/>
                        <a:sym typeface="Inter"/>
                      </a:endParaRPr>
                    </a:p>
                    <a:p>
                      <a:pPr indent="-292100" lvl="0" marL="457200" rtl="0" algn="l">
                        <a:lnSpc>
                          <a:spcPct val="107916"/>
                        </a:lnSpc>
                        <a:spcBef>
                          <a:spcPts val="0"/>
                        </a:spcBef>
                        <a:spcAft>
                          <a:spcPts val="0"/>
                        </a:spcAft>
                        <a:buSzPts val="1000"/>
                        <a:buFont typeface="Inter"/>
                        <a:buChar char="●"/>
                      </a:pPr>
                      <a:r>
                        <a:rPr lang="en" sz="1000">
                          <a:latin typeface="Inter"/>
                          <a:ea typeface="Inter"/>
                          <a:cs typeface="Inter"/>
                          <a:sym typeface="Inter"/>
                        </a:rPr>
                        <a:t>Information is basic recall knowledge</a:t>
                      </a:r>
                      <a:endParaRPr sz="1000">
                        <a:latin typeface="Inter"/>
                        <a:ea typeface="Inter"/>
                        <a:cs typeface="Inter"/>
                        <a:sym typeface="Inter"/>
                      </a:endParaRPr>
                    </a:p>
                    <a:p>
                      <a:pPr indent="-292100" lvl="0" marL="457200" rtl="0" algn="l">
                        <a:lnSpc>
                          <a:spcPct val="107916"/>
                        </a:lnSpc>
                        <a:spcBef>
                          <a:spcPts val="0"/>
                        </a:spcBef>
                        <a:spcAft>
                          <a:spcPts val="0"/>
                        </a:spcAft>
                        <a:buSzPts val="1000"/>
                        <a:buFont typeface="Inter"/>
                        <a:buChar char="●"/>
                      </a:pPr>
                      <a:r>
                        <a:rPr lang="en" sz="1000">
                          <a:latin typeface="Inter"/>
                          <a:ea typeface="Inter"/>
                          <a:cs typeface="Inter"/>
                          <a:sym typeface="Inter"/>
                        </a:rPr>
                        <a:t>Questions often begin with “who, what, where, when”</a:t>
                      </a:r>
                      <a:endParaRPr sz="1000">
                        <a:latin typeface="Inter"/>
                        <a:ea typeface="Inter"/>
                        <a:cs typeface="Inter"/>
                        <a:sym typeface="Inter"/>
                      </a:endParaRPr>
                    </a:p>
                    <a:p>
                      <a:pPr indent="0" lvl="0" marL="0" rtl="0" algn="l">
                        <a:spcBef>
                          <a:spcPts val="0"/>
                        </a:spcBef>
                        <a:spcAft>
                          <a:spcPts val="0"/>
                        </a:spcAft>
                        <a:buNone/>
                      </a:pPr>
                      <a:r>
                        <a:rPr i="1" lang="en" sz="1000">
                          <a:latin typeface="Inter"/>
                          <a:ea typeface="Inter"/>
                          <a:cs typeface="Inter"/>
                          <a:sym typeface="Inter"/>
                        </a:rPr>
                        <a:t>EX: What year was the Declaration of Independence written?</a:t>
                      </a:r>
                      <a:endParaRPr sz="1000">
                        <a:latin typeface="Inter"/>
                        <a:ea typeface="Inter"/>
                        <a:cs typeface="Inter"/>
                        <a:sym typeface="Inter"/>
                      </a:endParaRPr>
                    </a:p>
                  </a:txBody>
                  <a:tcPr marT="109725" marB="109725" marR="109725" marL="109725">
                    <a:lnL cap="flat" cmpd="sng" w="6350">
                      <a:solidFill>
                        <a:srgbClr val="000000"/>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b="1" lang="en" sz="1000">
                          <a:latin typeface="Inter"/>
                          <a:ea typeface="Inter"/>
                          <a:cs typeface="Inter"/>
                          <a:sym typeface="Inter"/>
                        </a:rPr>
                        <a:t>DOK 2</a:t>
                      </a:r>
                      <a:endParaRPr b="1"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b="1" lang="en" sz="1000">
                          <a:latin typeface="Inter"/>
                          <a:ea typeface="Inter"/>
                          <a:cs typeface="Inter"/>
                          <a:sym typeface="Inter"/>
                        </a:rPr>
                        <a:t>Implicit to the Text</a:t>
                      </a:r>
                      <a:endParaRPr b="1" sz="1000">
                        <a:latin typeface="Inter"/>
                        <a:ea typeface="Inter"/>
                        <a:cs typeface="Inter"/>
                        <a:sym typeface="Inter"/>
                      </a:endParaRPr>
                    </a:p>
                    <a:p>
                      <a:pPr indent="-292100" lvl="0" marL="457200" rtl="0" algn="l">
                        <a:lnSpc>
                          <a:spcPct val="107916"/>
                        </a:lnSpc>
                        <a:spcBef>
                          <a:spcPts val="0"/>
                        </a:spcBef>
                        <a:spcAft>
                          <a:spcPts val="0"/>
                        </a:spcAft>
                        <a:buSzPts val="1000"/>
                        <a:buFont typeface="Inter"/>
                        <a:buChar char="●"/>
                      </a:pPr>
                      <a:r>
                        <a:rPr lang="en" sz="1000">
                          <a:latin typeface="Inter"/>
                          <a:ea typeface="Inter"/>
                          <a:cs typeface="Inter"/>
                          <a:sym typeface="Inter"/>
                        </a:rPr>
                        <a:t>Answer in the text, but not clear right away.</a:t>
                      </a:r>
                      <a:endParaRPr sz="1000">
                        <a:latin typeface="Inter"/>
                        <a:ea typeface="Inter"/>
                        <a:cs typeface="Inter"/>
                        <a:sym typeface="Inter"/>
                      </a:endParaRPr>
                    </a:p>
                    <a:p>
                      <a:pPr indent="-292100" lvl="0" marL="457200" rtl="0" algn="l">
                        <a:lnSpc>
                          <a:spcPct val="107916"/>
                        </a:lnSpc>
                        <a:spcBef>
                          <a:spcPts val="0"/>
                        </a:spcBef>
                        <a:spcAft>
                          <a:spcPts val="0"/>
                        </a:spcAft>
                        <a:buSzPts val="1000"/>
                        <a:buFont typeface="Inter"/>
                        <a:buChar char="●"/>
                      </a:pPr>
                      <a:r>
                        <a:rPr lang="en" sz="1000">
                          <a:latin typeface="Inter"/>
                          <a:ea typeface="Inter"/>
                          <a:cs typeface="Inter"/>
                          <a:sym typeface="Inter"/>
                        </a:rPr>
                        <a:t>Information is using recall information to find a deeper connection</a:t>
                      </a:r>
                      <a:endParaRPr sz="1000">
                        <a:latin typeface="Inter"/>
                        <a:ea typeface="Inter"/>
                        <a:cs typeface="Inter"/>
                        <a:sym typeface="Inter"/>
                      </a:endParaRPr>
                    </a:p>
                    <a:p>
                      <a:pPr indent="-292100" lvl="0" marL="457200" rtl="0" algn="l">
                        <a:lnSpc>
                          <a:spcPct val="107916"/>
                        </a:lnSpc>
                        <a:spcBef>
                          <a:spcPts val="0"/>
                        </a:spcBef>
                        <a:spcAft>
                          <a:spcPts val="0"/>
                        </a:spcAft>
                        <a:buSzPts val="1000"/>
                        <a:buFont typeface="Inter"/>
                        <a:buChar char="●"/>
                      </a:pPr>
                      <a:r>
                        <a:rPr lang="en" sz="1000">
                          <a:latin typeface="Inter"/>
                          <a:ea typeface="Inter"/>
                          <a:cs typeface="Inter"/>
                          <a:sym typeface="Inter"/>
                        </a:rPr>
                        <a:t>Questions often begin with “why or how”</a:t>
                      </a:r>
                      <a:endParaRPr sz="1000">
                        <a:latin typeface="Inter"/>
                        <a:ea typeface="Inter"/>
                        <a:cs typeface="Inter"/>
                        <a:sym typeface="Inter"/>
                      </a:endParaRPr>
                    </a:p>
                    <a:p>
                      <a:pPr indent="0" lvl="0" marL="0" rtl="0" algn="l">
                        <a:spcBef>
                          <a:spcPts val="800"/>
                        </a:spcBef>
                        <a:spcAft>
                          <a:spcPts val="0"/>
                        </a:spcAft>
                        <a:buNone/>
                      </a:pPr>
                      <a:r>
                        <a:rPr i="1" lang="en" sz="1000">
                          <a:latin typeface="Inter"/>
                          <a:ea typeface="Inter"/>
                          <a:cs typeface="Inter"/>
                          <a:sym typeface="Inter"/>
                        </a:rPr>
                        <a:t>EX: How did the Civil War impact women?</a:t>
                      </a:r>
                      <a:endParaRPr i="1" sz="1000">
                        <a:latin typeface="Inter"/>
                        <a:ea typeface="Inter"/>
                        <a:cs typeface="Inter"/>
                        <a:sym typeface="Inter"/>
                      </a:endParaRPr>
                    </a:p>
                  </a:txBody>
                  <a:tcPr marT="109725" marB="109725" marR="109725" marL="10972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r>
              <a:tr h="1849300">
                <a:tc>
                  <a:txBody>
                    <a:bodyPr/>
                    <a:lstStyle/>
                    <a:p>
                      <a:pPr indent="0" lvl="0" marL="0" rtl="0" algn="ctr">
                        <a:spcBef>
                          <a:spcPts val="0"/>
                        </a:spcBef>
                        <a:spcAft>
                          <a:spcPts val="0"/>
                        </a:spcAft>
                        <a:buNone/>
                      </a:pPr>
                      <a:r>
                        <a:rPr b="1" lang="en" sz="1000">
                          <a:latin typeface="Inter"/>
                          <a:ea typeface="Inter"/>
                          <a:cs typeface="Inter"/>
                          <a:sym typeface="Inter"/>
                        </a:rPr>
                        <a:t>DOK 3</a:t>
                      </a:r>
                      <a:endParaRPr b="1"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b="1" lang="en" sz="1000">
                          <a:latin typeface="Inter"/>
                          <a:ea typeface="Inter"/>
                          <a:cs typeface="Inter"/>
                          <a:sym typeface="Inter"/>
                        </a:rPr>
                        <a:t>Abstract and related to the Text</a:t>
                      </a:r>
                      <a:endParaRPr b="1" sz="1000">
                        <a:latin typeface="Inter"/>
                        <a:ea typeface="Inter"/>
                        <a:cs typeface="Inter"/>
                        <a:sym typeface="Inter"/>
                      </a:endParaRPr>
                    </a:p>
                    <a:p>
                      <a:pPr indent="-292100" lvl="0" marL="457200" rtl="0" algn="l">
                        <a:lnSpc>
                          <a:spcPct val="107916"/>
                        </a:lnSpc>
                        <a:spcBef>
                          <a:spcPts val="0"/>
                        </a:spcBef>
                        <a:spcAft>
                          <a:spcPts val="0"/>
                        </a:spcAft>
                        <a:buSzPts val="1000"/>
                        <a:buFont typeface="Inter"/>
                        <a:buChar char="●"/>
                      </a:pPr>
                      <a:r>
                        <a:rPr lang="en" sz="1000">
                          <a:latin typeface="Inter"/>
                          <a:ea typeface="Inter"/>
                          <a:cs typeface="Inter"/>
                          <a:sym typeface="Inter"/>
                        </a:rPr>
                        <a:t>Answers are not found in the text</a:t>
                      </a:r>
                      <a:endParaRPr sz="1000">
                        <a:latin typeface="Inter"/>
                        <a:ea typeface="Inter"/>
                        <a:cs typeface="Inter"/>
                        <a:sym typeface="Inter"/>
                      </a:endParaRPr>
                    </a:p>
                    <a:p>
                      <a:pPr indent="-292100" lvl="0" marL="457200" rtl="0" algn="l">
                        <a:lnSpc>
                          <a:spcPct val="107916"/>
                        </a:lnSpc>
                        <a:spcBef>
                          <a:spcPts val="0"/>
                        </a:spcBef>
                        <a:spcAft>
                          <a:spcPts val="0"/>
                        </a:spcAft>
                        <a:buSzPts val="1000"/>
                        <a:buFont typeface="Inter"/>
                        <a:buChar char="●"/>
                      </a:pPr>
                      <a:r>
                        <a:rPr lang="en" sz="1000">
                          <a:latin typeface="Inter"/>
                          <a:ea typeface="Inter"/>
                          <a:cs typeface="Inter"/>
                          <a:sym typeface="Inter"/>
                        </a:rPr>
                        <a:t>Requires reader to make a judgement or opinion about the text</a:t>
                      </a:r>
                      <a:endParaRPr sz="1000">
                        <a:latin typeface="Inter"/>
                        <a:ea typeface="Inter"/>
                        <a:cs typeface="Inter"/>
                        <a:sym typeface="Inter"/>
                      </a:endParaRPr>
                    </a:p>
                    <a:p>
                      <a:pPr indent="-292100" lvl="0" marL="457200" rtl="0" algn="l">
                        <a:lnSpc>
                          <a:spcPct val="107916"/>
                        </a:lnSpc>
                        <a:spcBef>
                          <a:spcPts val="0"/>
                        </a:spcBef>
                        <a:spcAft>
                          <a:spcPts val="0"/>
                        </a:spcAft>
                        <a:buSzPts val="1000"/>
                        <a:buFont typeface="Inter"/>
                        <a:buChar char="●"/>
                      </a:pPr>
                      <a:r>
                        <a:rPr lang="en" sz="1000">
                          <a:latin typeface="Inter"/>
                          <a:ea typeface="Inter"/>
                          <a:cs typeface="Inter"/>
                          <a:sym typeface="Inter"/>
                        </a:rPr>
                        <a:t>Questions often begin with “should, could, would, do you think” followed by a specific historical event or person.</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i="1" lang="en" sz="1000">
                          <a:latin typeface="Inter"/>
                          <a:ea typeface="Inter"/>
                          <a:cs typeface="Inter"/>
                          <a:sym typeface="Inter"/>
                        </a:rPr>
                        <a:t>EX: Should George Washington have run for a third term?</a:t>
                      </a:r>
                      <a:endParaRPr i="1" sz="1000">
                        <a:latin typeface="Inter"/>
                        <a:ea typeface="Inter"/>
                        <a:cs typeface="Inter"/>
                        <a:sym typeface="Inter"/>
                      </a:endParaRPr>
                    </a:p>
                  </a:txBody>
                  <a:tcPr marT="109725" marB="109725" marR="109725" marL="1097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b="1" lang="en" sz="1000">
                          <a:latin typeface="Inter"/>
                          <a:ea typeface="Inter"/>
                          <a:cs typeface="Inter"/>
                          <a:sym typeface="Inter"/>
                        </a:rPr>
                        <a:t>DOK 4</a:t>
                      </a:r>
                      <a:endParaRPr b="1"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b="1" lang="en" sz="1000">
                          <a:latin typeface="Inter"/>
                          <a:ea typeface="Inter"/>
                          <a:cs typeface="Inter"/>
                          <a:sym typeface="Inter"/>
                        </a:rPr>
                        <a:t>Abstract and not related to the text</a:t>
                      </a:r>
                      <a:endParaRPr b="1" sz="1000">
                        <a:latin typeface="Inter"/>
                        <a:ea typeface="Inter"/>
                        <a:cs typeface="Inter"/>
                        <a:sym typeface="Inter"/>
                      </a:endParaRPr>
                    </a:p>
                    <a:p>
                      <a:pPr indent="-292100" lvl="0" marL="457200" rtl="0" algn="l">
                        <a:lnSpc>
                          <a:spcPct val="107916"/>
                        </a:lnSpc>
                        <a:spcBef>
                          <a:spcPts val="0"/>
                        </a:spcBef>
                        <a:spcAft>
                          <a:spcPts val="0"/>
                        </a:spcAft>
                        <a:buSzPts val="1000"/>
                        <a:buFont typeface="Inter"/>
                        <a:buChar char="●"/>
                      </a:pPr>
                      <a:r>
                        <a:rPr lang="en" sz="1000">
                          <a:latin typeface="Inter"/>
                          <a:ea typeface="Inter"/>
                          <a:cs typeface="Inter"/>
                          <a:sym typeface="Inter"/>
                        </a:rPr>
                        <a:t>Answers are not found in the text</a:t>
                      </a:r>
                      <a:endParaRPr sz="1000">
                        <a:latin typeface="Inter"/>
                        <a:ea typeface="Inter"/>
                        <a:cs typeface="Inter"/>
                        <a:sym typeface="Inter"/>
                      </a:endParaRPr>
                    </a:p>
                    <a:p>
                      <a:pPr indent="-292100" lvl="0" marL="457200" rtl="0" algn="l">
                        <a:lnSpc>
                          <a:spcPct val="107916"/>
                        </a:lnSpc>
                        <a:spcBef>
                          <a:spcPts val="0"/>
                        </a:spcBef>
                        <a:spcAft>
                          <a:spcPts val="0"/>
                        </a:spcAft>
                        <a:buSzPts val="1000"/>
                        <a:buFont typeface="Inter"/>
                        <a:buChar char="●"/>
                      </a:pPr>
                      <a:r>
                        <a:rPr lang="en" sz="1000">
                          <a:latin typeface="Inter"/>
                          <a:ea typeface="Inter"/>
                          <a:cs typeface="Inter"/>
                          <a:sym typeface="Inter"/>
                        </a:rPr>
                        <a:t>Answers are not directly related to the text, but rather a BIG idea that the text speaks to</a:t>
                      </a:r>
                      <a:endParaRPr sz="1000">
                        <a:latin typeface="Inter"/>
                        <a:ea typeface="Inter"/>
                        <a:cs typeface="Inter"/>
                        <a:sym typeface="Inter"/>
                      </a:endParaRPr>
                    </a:p>
                    <a:p>
                      <a:pPr indent="-292100" lvl="0" marL="457200" rtl="0" algn="l">
                        <a:lnSpc>
                          <a:spcPct val="107916"/>
                        </a:lnSpc>
                        <a:spcBef>
                          <a:spcPts val="0"/>
                        </a:spcBef>
                        <a:spcAft>
                          <a:spcPts val="0"/>
                        </a:spcAft>
                        <a:buSzPts val="1000"/>
                        <a:buFont typeface="Inter"/>
                        <a:buChar char="●"/>
                      </a:pPr>
                      <a:r>
                        <a:rPr lang="en" sz="1000">
                          <a:latin typeface="Inter"/>
                          <a:ea typeface="Inter"/>
                          <a:cs typeface="Inter"/>
                          <a:sym typeface="Inter"/>
                        </a:rPr>
                        <a:t>Questions often begin with “should, could, would, do you think” followed by a big idea</a:t>
                      </a:r>
                      <a:endParaRPr i="1" sz="1000">
                        <a:latin typeface="Inter"/>
                        <a:ea typeface="Inter"/>
                        <a:cs typeface="Inter"/>
                        <a:sym typeface="Inter"/>
                      </a:endParaRPr>
                    </a:p>
                    <a:p>
                      <a:pPr indent="0" lvl="0" marL="0" rtl="0" algn="l">
                        <a:spcBef>
                          <a:spcPts val="0"/>
                        </a:spcBef>
                        <a:spcAft>
                          <a:spcPts val="0"/>
                        </a:spcAft>
                        <a:buNone/>
                      </a:pPr>
                      <a:r>
                        <a:rPr i="1" lang="en" sz="1000">
                          <a:latin typeface="Inter"/>
                          <a:ea typeface="Inter"/>
                          <a:cs typeface="Inter"/>
                          <a:sym typeface="Inter"/>
                        </a:rPr>
                        <a:t>EX: Should presidents appoint Supreme Court justices?</a:t>
                      </a:r>
                      <a:endParaRPr sz="1000">
                        <a:latin typeface="Inter"/>
                        <a:ea typeface="Inter"/>
                        <a:cs typeface="Inter"/>
                        <a:sym typeface="Inter"/>
                      </a:endParaRPr>
                    </a:p>
                  </a:txBody>
                  <a:tcPr marT="109725" marB="109725" marR="109725" marL="1097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rgbClr val="000000"/>
                      </a:solidFill>
                      <a:prstDash val="solid"/>
                      <a:round/>
                      <a:headEnd len="sm" w="sm" type="none"/>
                      <a:tailEnd len="sm" w="sm" type="none"/>
                    </a:lnB>
                  </a:tcPr>
                </a:tc>
              </a:tr>
            </a:tbl>
          </a:graphicData>
        </a:graphic>
      </p:graphicFrame>
      <p:sp>
        <p:nvSpPr>
          <p:cNvPr id="165" name="Google Shape;165;p30"/>
          <p:cNvSpPr txBox="1"/>
          <p:nvPr/>
        </p:nvSpPr>
        <p:spPr>
          <a:xfrm>
            <a:off x="445921" y="5394120"/>
            <a:ext cx="6458400" cy="913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chemeClr val="dk1"/>
              </a:buClr>
              <a:buSzPts val="1000"/>
              <a:buFont typeface="Arial"/>
              <a:buNone/>
            </a:pPr>
            <a:r>
              <a:rPr b="1" lang="en" sz="1200">
                <a:solidFill>
                  <a:schemeClr val="dk1"/>
                </a:solidFill>
                <a:latin typeface="Inter"/>
                <a:ea typeface="Inter"/>
                <a:cs typeface="Inter"/>
                <a:sym typeface="Inter"/>
              </a:rPr>
              <a:t>Source/Story:</a:t>
            </a:r>
            <a:r>
              <a:rPr lang="en" sz="1200">
                <a:solidFill>
                  <a:schemeClr val="dk1"/>
                </a:solidFill>
                <a:latin typeface="Inter"/>
                <a:ea typeface="Inter"/>
                <a:cs typeface="Inter"/>
                <a:sym typeface="Inter"/>
              </a:rPr>
              <a:t> </a:t>
            </a:r>
            <a:r>
              <a:rPr i="1" lang="en" sz="1200">
                <a:solidFill>
                  <a:schemeClr val="dk1"/>
                </a:solidFill>
                <a:latin typeface="Inter"/>
                <a:ea typeface="Inter"/>
                <a:cs typeface="Inter"/>
                <a:sym typeface="Inter"/>
              </a:rPr>
              <a:t>Lucas Ramirez is a seventh grader who loves drawing superheroes and building LEGO cities. He’s great at solving puzzles but struggles to stay focused in math class. His dream is to become a comic book artist, but for now, he’s just trying to convince his parents to let him stay up late to read.</a:t>
            </a:r>
            <a:endParaRPr i="1" sz="1200">
              <a:solidFill>
                <a:schemeClr val="dk1"/>
              </a:solidFill>
              <a:latin typeface="Inter"/>
              <a:ea typeface="Inter"/>
              <a:cs typeface="Inter"/>
              <a:sym typeface="Inter"/>
            </a:endParaRPr>
          </a:p>
        </p:txBody>
      </p:sp>
      <p:sp>
        <p:nvSpPr>
          <p:cNvPr id="166" name="Google Shape;166;p30"/>
          <p:cNvSpPr txBox="1"/>
          <p:nvPr/>
        </p:nvSpPr>
        <p:spPr>
          <a:xfrm>
            <a:off x="374525" y="574038"/>
            <a:ext cx="66012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0" name="Shape 170"/>
        <p:cNvGrpSpPr/>
        <p:nvPr/>
      </p:nvGrpSpPr>
      <p:grpSpPr>
        <a:xfrm>
          <a:off x="0" y="0"/>
          <a:ext cx="0" cy="0"/>
          <a:chOff x="0" y="0"/>
          <a:chExt cx="0" cy="0"/>
        </a:xfrm>
      </p:grpSpPr>
      <p:sp>
        <p:nvSpPr>
          <p:cNvPr id="171" name="Google Shape;171;p31"/>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a:solidFill>
                <a:srgbClr val="666666"/>
              </a:solidFill>
              <a:latin typeface="Inter"/>
              <a:ea typeface="Inter"/>
              <a:cs typeface="Inter"/>
              <a:sym typeface="Inter"/>
            </a:endParaRPr>
          </a:p>
        </p:txBody>
      </p:sp>
      <p:pic>
        <p:nvPicPr>
          <p:cNvPr id="172" name="Google Shape;172;p31"/>
          <p:cNvPicPr preferRelativeResize="0"/>
          <p:nvPr/>
        </p:nvPicPr>
        <p:blipFill>
          <a:blip r:embed="rId3">
            <a:alphaModFix/>
          </a:blip>
          <a:stretch>
            <a:fillRect/>
          </a:stretch>
        </p:blipFill>
        <p:spPr>
          <a:xfrm>
            <a:off x="359100" y="8923350"/>
            <a:ext cx="411575" cy="411575"/>
          </a:xfrm>
          <a:prstGeom prst="rect">
            <a:avLst/>
          </a:prstGeom>
          <a:noFill/>
          <a:ln>
            <a:noFill/>
          </a:ln>
        </p:spPr>
      </p:pic>
      <p:sp>
        <p:nvSpPr>
          <p:cNvPr id="173" name="Google Shape;173;p31"/>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a:solidFill>
                <a:srgbClr val="666666"/>
              </a:solidFill>
              <a:latin typeface="Inter"/>
              <a:ea typeface="Inter"/>
              <a:cs typeface="Inter"/>
              <a:sym typeface="Inter"/>
            </a:endParaRPr>
          </a:p>
        </p:txBody>
      </p:sp>
      <p:sp>
        <p:nvSpPr>
          <p:cNvPr id="174" name="Google Shape;174;p31"/>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Video Questions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300">
                <a:solidFill>
                  <a:schemeClr val="dk1"/>
                </a:solidFill>
                <a:latin typeface="Plus Jakarta Sans Medium"/>
                <a:ea typeface="Plus Jakarta Sans Medium"/>
                <a:cs typeface="Plus Jakarta Sans Medium"/>
                <a:sym typeface="Plus Jakarta Sans Medium"/>
              </a:rPr>
              <a:t>The Codification of Race (Exemplar)</a:t>
            </a:r>
            <a:endParaRPr sz="1500">
              <a:solidFill>
                <a:schemeClr val="dk1"/>
              </a:solidFill>
              <a:latin typeface="Halant"/>
              <a:ea typeface="Halant"/>
              <a:cs typeface="Halant"/>
              <a:sym typeface="Halant"/>
            </a:endParaRPr>
          </a:p>
        </p:txBody>
      </p:sp>
      <p:pic>
        <p:nvPicPr>
          <p:cNvPr id="175" name="Google Shape;175;p31"/>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76" name="Google Shape;176;p31"/>
          <p:cNvSpPr txBox="1"/>
          <p:nvPr/>
        </p:nvSpPr>
        <p:spPr>
          <a:xfrm>
            <a:off x="441450" y="3030163"/>
            <a:ext cx="6432300" cy="58932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was Dr. Gerbner able to “see” race come to be?</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Through analyzing historical sources.</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historical records, how were people categorized prior to race?</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In most historical sources, people were categorized by their religious identity.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was there “anti-conversation sentiment” among Protestant enslavers?</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There was anti-conversion sentiment because many Protestant enslavers feared, based on their own theology and Protestant history, that to baptize or convert enslaved people was to recognize their own freedom and potentially have to free them. This would destroy their economic system and way of life.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is looking at the history of Barbados important for understanding the codification of race?</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At this time, Barbados was another English colony, like the 13 that developed into the United States. Thus, its history mirrored North American colonies while still under British control. Also, many ideas and people developed in Barbados and then moved into North America.</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Write two questions you still have after watching the video. For each question, designate its DOK level (i.e. Should beliefs influence social hierarchies (DOK 4)).</a:t>
            </a:r>
            <a:endParaRPr sz="1200">
              <a:solidFill>
                <a:schemeClr val="dk1"/>
              </a:solidFill>
              <a:latin typeface="Inter"/>
              <a:ea typeface="Inter"/>
              <a:cs typeface="Inter"/>
              <a:sym typeface="Inter"/>
            </a:endParaRPr>
          </a:p>
        </p:txBody>
      </p:sp>
      <p:pic>
        <p:nvPicPr>
          <p:cNvPr id="177" name="Google Shape;177;p31"/>
          <p:cNvPicPr preferRelativeResize="0"/>
          <p:nvPr/>
        </p:nvPicPr>
        <p:blipFill>
          <a:blip r:embed="rId5">
            <a:alphaModFix/>
          </a:blip>
          <a:stretch>
            <a:fillRect/>
          </a:stretch>
        </p:blipFill>
        <p:spPr>
          <a:xfrm>
            <a:off x="2232550" y="1222788"/>
            <a:ext cx="2850099" cy="1597626"/>
          </a:xfrm>
          <a:prstGeom prst="rect">
            <a:avLst/>
          </a:prstGeom>
          <a:noFill/>
          <a:ln cap="flat" cmpd="sng" w="19050">
            <a:solidFill>
              <a:schemeClr val="dk1"/>
            </a:solidFill>
            <a:prstDash val="solid"/>
            <a:round/>
            <a:headEnd len="sm" w="sm" type="none"/>
            <a:tailEnd len="sm" w="sm" type="none"/>
          </a:ln>
        </p:spPr>
      </p:pic>
      <p:graphicFrame>
        <p:nvGraphicFramePr>
          <p:cNvPr id="178" name="Google Shape;178;p31"/>
          <p:cNvGraphicFramePr/>
          <p:nvPr/>
        </p:nvGraphicFramePr>
        <p:xfrm>
          <a:off x="952500" y="7132775"/>
          <a:ext cx="3000000" cy="3000000"/>
        </p:xfrm>
        <a:graphic>
          <a:graphicData uri="http://schemas.openxmlformats.org/drawingml/2006/table">
            <a:tbl>
              <a:tblPr>
                <a:noFill/>
                <a:tableStyleId>{491FAFF8-4E26-4E5F-80A2-FB501AACA1F3}</a:tableStyleId>
              </a:tblPr>
              <a:tblGrid>
                <a:gridCol w="2705100"/>
                <a:gridCol w="2705100"/>
              </a:tblGrid>
              <a:tr h="103990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Why did enslavers fear that baptizing enslaved people would lead to their freedom? (DOK 2)</a:t>
                      </a:r>
                      <a:endParaRPr b="1" sz="1200">
                        <a:solidFill>
                          <a:srgbClr val="E95C3D"/>
                        </a:solidFill>
                        <a:latin typeface="Inter"/>
                        <a:ea typeface="Inter"/>
                        <a:cs typeface="Inter"/>
                        <a:sym typeface="Inter"/>
                      </a:endParaRPr>
                    </a:p>
                  </a:txBody>
                  <a:tcPr marT="91425" marB="91425" marR="91425" marL="91425">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How did the transition from Protestant to white supremacy change colonial society? (DOK 3)</a:t>
                      </a:r>
                      <a:endParaRPr b="1" sz="1200">
                        <a:solidFill>
                          <a:srgbClr val="E95C3D"/>
                        </a:solidFill>
                        <a:latin typeface="Inter"/>
                        <a:ea typeface="Inter"/>
                        <a:cs typeface="Inter"/>
                        <a:sym typeface="Inter"/>
                      </a:endParaRPr>
                    </a:p>
                  </a:txBody>
                  <a:tcPr marT="91425" marB="91425" marR="91425" marL="91425">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2" name="Shape 182"/>
        <p:cNvGrpSpPr/>
        <p:nvPr/>
      </p:nvGrpSpPr>
      <p:grpSpPr>
        <a:xfrm>
          <a:off x="0" y="0"/>
          <a:ext cx="0" cy="0"/>
          <a:chOff x="0" y="0"/>
          <a:chExt cx="0" cy="0"/>
        </a:xfrm>
      </p:grpSpPr>
      <p:sp>
        <p:nvSpPr>
          <p:cNvPr id="183" name="Google Shape;183;p32"/>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a:solidFill>
                <a:srgbClr val="666666"/>
              </a:solidFill>
              <a:latin typeface="Inter"/>
              <a:ea typeface="Inter"/>
              <a:cs typeface="Inter"/>
              <a:sym typeface="Inter"/>
            </a:endParaRPr>
          </a:p>
        </p:txBody>
      </p:sp>
      <p:pic>
        <p:nvPicPr>
          <p:cNvPr id="184" name="Google Shape;184;p32"/>
          <p:cNvPicPr preferRelativeResize="0"/>
          <p:nvPr/>
        </p:nvPicPr>
        <p:blipFill>
          <a:blip r:embed="rId3">
            <a:alphaModFix/>
          </a:blip>
          <a:stretch>
            <a:fillRect/>
          </a:stretch>
        </p:blipFill>
        <p:spPr>
          <a:xfrm>
            <a:off x="359100" y="8923350"/>
            <a:ext cx="411575" cy="411575"/>
          </a:xfrm>
          <a:prstGeom prst="rect">
            <a:avLst/>
          </a:prstGeom>
          <a:noFill/>
          <a:ln>
            <a:noFill/>
          </a:ln>
        </p:spPr>
      </p:pic>
      <p:sp>
        <p:nvSpPr>
          <p:cNvPr id="185" name="Google Shape;185;p32"/>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a:solidFill>
                <a:srgbClr val="666666"/>
              </a:solidFill>
              <a:latin typeface="Inter"/>
              <a:ea typeface="Inter"/>
              <a:cs typeface="Inter"/>
              <a:sym typeface="Inter"/>
            </a:endParaRPr>
          </a:p>
        </p:txBody>
      </p:sp>
      <p:sp>
        <p:nvSpPr>
          <p:cNvPr id="186" name="Google Shape;186;p32"/>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300">
                <a:solidFill>
                  <a:schemeClr val="dk1"/>
                </a:solidFill>
                <a:latin typeface="Plus Jakarta Sans Medium"/>
                <a:ea typeface="Plus Jakarta Sans Medium"/>
                <a:cs typeface="Plus Jakarta Sans Medium"/>
                <a:sym typeface="Plus Jakarta Sans Medium"/>
              </a:rPr>
              <a:t>Virginia Laws on Slavery (Exemplar)</a:t>
            </a:r>
            <a:endParaRPr sz="1500">
              <a:solidFill>
                <a:schemeClr val="dk1"/>
              </a:solidFill>
              <a:latin typeface="Halant"/>
              <a:ea typeface="Halant"/>
              <a:cs typeface="Halant"/>
              <a:sym typeface="Halant"/>
            </a:endParaRPr>
          </a:p>
        </p:txBody>
      </p:sp>
      <p:pic>
        <p:nvPicPr>
          <p:cNvPr id="187" name="Google Shape;187;p32"/>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88" name="Google Shape;188;p32"/>
          <p:cNvSpPr txBox="1"/>
          <p:nvPr/>
        </p:nvSpPr>
        <p:spPr>
          <a:xfrm>
            <a:off x="441450" y="2255525"/>
            <a:ext cx="6432300" cy="63630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Within these two documents, count the number of times the following words are used. If a word uses a part of one of these words, count it. </a:t>
            </a:r>
            <a:endParaRPr sz="1200">
              <a:solidFill>
                <a:schemeClr val="dk1"/>
              </a:solidFill>
              <a:latin typeface="Inter"/>
              <a:ea typeface="Inter"/>
              <a:cs typeface="Inter"/>
              <a:sym typeface="Inter"/>
            </a:endParaRPr>
          </a:p>
          <a:p>
            <a:pPr indent="0" lvl="0" marL="457200" rtl="0" algn="l">
              <a:spcBef>
                <a:spcPts val="0"/>
              </a:spcBef>
              <a:spcAft>
                <a:spcPts val="0"/>
              </a:spcAft>
              <a:buNone/>
            </a:pPr>
            <a:r>
              <a:rPr i="1" lang="en" sz="1000">
                <a:solidFill>
                  <a:schemeClr val="dk1"/>
                </a:solidFill>
                <a:latin typeface="Inter"/>
                <a:ea typeface="Inter"/>
                <a:cs typeface="Inter"/>
                <a:sym typeface="Inter"/>
              </a:rPr>
              <a:t>(Example: Christian/Christianity)</a:t>
            </a:r>
            <a:endParaRPr sz="1200">
              <a:solidFill>
                <a:schemeClr val="dk1"/>
              </a:solidFill>
              <a:latin typeface="Inter"/>
              <a:ea typeface="Inter"/>
              <a:cs typeface="Inter"/>
              <a:sym typeface="Inter"/>
            </a:endParaRPr>
          </a:p>
          <a:p>
            <a:pPr indent="-304800" lvl="1" marL="914400" rtl="0" algn="l">
              <a:lnSpc>
                <a:spcPct val="15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White - </a:t>
            </a:r>
            <a:r>
              <a:rPr b="1" lang="en" sz="1200">
                <a:solidFill>
                  <a:srgbClr val="E95C3D"/>
                </a:solidFill>
                <a:latin typeface="Inter"/>
                <a:ea typeface="Inter"/>
                <a:cs typeface="Inter"/>
                <a:sym typeface="Inter"/>
              </a:rPr>
              <a:t>0</a:t>
            </a:r>
            <a:endParaRPr b="1" sz="1200">
              <a:solidFill>
                <a:srgbClr val="E95C3D"/>
              </a:solidFill>
              <a:latin typeface="Inter"/>
              <a:ea typeface="Inter"/>
              <a:cs typeface="Inter"/>
              <a:sym typeface="Inter"/>
            </a:endParaRPr>
          </a:p>
          <a:p>
            <a:pPr indent="-304800" lvl="1" marL="914400" rtl="0" algn="l">
              <a:lnSpc>
                <a:spcPct val="15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Negro - </a:t>
            </a:r>
            <a:r>
              <a:rPr b="1" lang="en" sz="1200">
                <a:solidFill>
                  <a:srgbClr val="E95C3D"/>
                </a:solidFill>
                <a:latin typeface="Inter"/>
                <a:ea typeface="Inter"/>
                <a:cs typeface="Inter"/>
                <a:sym typeface="Inter"/>
              </a:rPr>
              <a:t>2</a:t>
            </a:r>
            <a:endParaRPr b="1" sz="1200">
              <a:solidFill>
                <a:srgbClr val="E95C3D"/>
              </a:solidFill>
              <a:latin typeface="Inter"/>
              <a:ea typeface="Inter"/>
              <a:cs typeface="Inter"/>
              <a:sym typeface="Inter"/>
            </a:endParaRPr>
          </a:p>
          <a:p>
            <a:pPr indent="-304800" lvl="1" marL="914400" rtl="0" algn="l">
              <a:lnSpc>
                <a:spcPct val="15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Christian - </a:t>
            </a:r>
            <a:r>
              <a:rPr b="1" lang="en" sz="1200">
                <a:solidFill>
                  <a:srgbClr val="E95C3D"/>
                </a:solidFill>
                <a:latin typeface="Inter"/>
                <a:ea typeface="Inter"/>
                <a:cs typeface="Inter"/>
                <a:sym typeface="Inter"/>
              </a:rPr>
              <a:t>2</a:t>
            </a:r>
            <a:endParaRPr b="1" sz="1200">
              <a:solidFill>
                <a:srgbClr val="E95C3D"/>
              </a:solidFill>
              <a:latin typeface="Inter"/>
              <a:ea typeface="Inter"/>
              <a:cs typeface="Inter"/>
              <a:sym typeface="Inter"/>
            </a:endParaRPr>
          </a:p>
          <a:p>
            <a:pPr indent="-304800" lvl="1" marL="914400" rtl="0" algn="l">
              <a:lnSpc>
                <a:spcPct val="15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Slave - </a:t>
            </a:r>
            <a:r>
              <a:rPr b="1" lang="en" sz="1200">
                <a:solidFill>
                  <a:srgbClr val="E95C3D"/>
                </a:solidFill>
                <a:latin typeface="Inter"/>
                <a:ea typeface="Inter"/>
                <a:cs typeface="Inter"/>
                <a:sym typeface="Inter"/>
              </a:rPr>
              <a:t>3</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inferences can you make about the role of race in Virginia society based on the use of the above terms?</a:t>
            </a:r>
            <a:endParaRPr sz="1200">
              <a:solidFill>
                <a:schemeClr val="dk1"/>
              </a:solidFill>
              <a:latin typeface="Inter"/>
              <a:ea typeface="Inter"/>
              <a:cs typeface="Inter"/>
              <a:sym typeface="Inter"/>
            </a:endParaRPr>
          </a:p>
          <a:p>
            <a:pPr indent="457200" lvl="0" marL="0" rtl="0" algn="l">
              <a:spcBef>
                <a:spcPts val="0"/>
              </a:spcBef>
              <a:spcAft>
                <a:spcPts val="0"/>
              </a:spcAft>
              <a:buNone/>
            </a:pPr>
            <a:r>
              <a:rPr b="1" lang="en" sz="1200">
                <a:solidFill>
                  <a:srgbClr val="E95C3D"/>
                </a:solidFill>
                <a:latin typeface="Inter"/>
                <a:ea typeface="Inter"/>
                <a:cs typeface="Inter"/>
                <a:sym typeface="Inter"/>
              </a:rPr>
              <a:t>It still looks like “slave” and “Christian” are very common distinctions, but “negro” also appears twice in the 1662 document. Given the context of its connection to “slave” it is becoming clear that one’s slave status is being connected to their race. In simple terms, it appear that race is becoming a more explicit distinction as it relates to one’s condition of servitude.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 what years were each of these documents written?</a:t>
            </a:r>
            <a:endParaRPr sz="1200">
              <a:solidFill>
                <a:schemeClr val="dk1"/>
              </a:solidFill>
              <a:latin typeface="Inter"/>
              <a:ea typeface="Inter"/>
              <a:cs typeface="Inter"/>
              <a:sym typeface="Inter"/>
            </a:endParaRPr>
          </a:p>
          <a:p>
            <a:pPr indent="457200" lvl="0" marL="0" rtl="0" algn="l">
              <a:spcBef>
                <a:spcPts val="0"/>
              </a:spcBef>
              <a:spcAft>
                <a:spcPts val="0"/>
              </a:spcAft>
              <a:buNone/>
            </a:pPr>
            <a:r>
              <a:rPr b="1" lang="en" sz="1200">
                <a:solidFill>
                  <a:srgbClr val="E95C3D"/>
                </a:solidFill>
                <a:latin typeface="Inter"/>
                <a:ea typeface="Inter"/>
                <a:cs typeface="Inter"/>
                <a:sym typeface="Inter"/>
              </a:rPr>
              <a:t>1662 and 1667</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might a government want slavery to follow the bloodline of the mother instead of the father?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rgbClr val="E95C3D"/>
                </a:solidFill>
                <a:latin typeface="Inter"/>
                <a:ea typeface="Inter"/>
                <a:cs typeface="Inter"/>
                <a:sym typeface="Inter"/>
              </a:rPr>
              <a:t>	</a:t>
            </a:r>
            <a:r>
              <a:rPr b="1" lang="en" sz="1200">
                <a:solidFill>
                  <a:srgbClr val="E95C3D"/>
                </a:solidFill>
                <a:latin typeface="Inter"/>
                <a:ea typeface="Inter"/>
                <a:cs typeface="Inter"/>
                <a:sym typeface="Inter"/>
              </a:rPr>
              <a:t>A government might do this as more white men became fathers of mixed-race children with Black mothers. Without this law, they could potentially end race-based slavery, so the law prevents this and maintains a self-replenishing labor force.</a:t>
            </a:r>
            <a:endParaRPr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might a society want to pass a law “that the conferring of baptisme doth not alter the condition of the person as to his bondage or ffreedome?” What can we learn about that society at that time?</a:t>
            </a:r>
            <a:endParaRPr sz="1200">
              <a:solidFill>
                <a:schemeClr val="dk1"/>
              </a:solidFill>
              <a:latin typeface="Inter"/>
              <a:ea typeface="Inter"/>
              <a:cs typeface="Inter"/>
              <a:sym typeface="Inter"/>
            </a:endParaRPr>
          </a:p>
          <a:p>
            <a:pPr indent="457200" lvl="0" marL="0" rtl="0" algn="l">
              <a:spcBef>
                <a:spcPts val="0"/>
              </a:spcBef>
              <a:spcAft>
                <a:spcPts val="0"/>
              </a:spcAft>
              <a:buNone/>
            </a:pPr>
            <a:r>
              <a:rPr b="1" lang="en" sz="1200">
                <a:solidFill>
                  <a:srgbClr val="E95C3D"/>
                </a:solidFill>
                <a:latin typeface="Inter"/>
                <a:ea typeface="Inter"/>
                <a:cs typeface="Inter"/>
                <a:sym typeface="Inter"/>
              </a:rPr>
              <a:t>A law that ensures that baptism doesn’t change the legal status of an enslaved person would make white enslavers more happy and give them less feelings of guilt at the conversion of those they enslaved. This way they could “promote religion” without worrying about that promotion cutting their profits or their economic system. </a:t>
            </a:r>
            <a:endParaRPr b="1" sz="1200">
              <a:solidFill>
                <a:srgbClr val="E95C3D"/>
              </a:solidFill>
              <a:latin typeface="Inter"/>
              <a:ea typeface="Inter"/>
              <a:cs typeface="Inter"/>
              <a:sym typeface="Inter"/>
            </a:endParaRPr>
          </a:p>
        </p:txBody>
      </p:sp>
      <p:sp>
        <p:nvSpPr>
          <p:cNvPr id="189" name="Google Shape;189;p32"/>
          <p:cNvSpPr txBox="1"/>
          <p:nvPr/>
        </p:nvSpPr>
        <p:spPr>
          <a:xfrm>
            <a:off x="1765075" y="1183500"/>
            <a:ext cx="5108700" cy="7215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500">
                <a:solidFill>
                  <a:srgbClr val="000000"/>
                </a:solidFill>
                <a:latin typeface="Inter"/>
                <a:ea typeface="Inter"/>
                <a:cs typeface="Inter"/>
                <a:sym typeface="Inter"/>
              </a:rPr>
              <a:t>Causation - </a:t>
            </a:r>
            <a:r>
              <a:rPr lang="en" sz="1500">
                <a:solidFill>
                  <a:srgbClr val="000000"/>
                </a:solidFill>
                <a:latin typeface="Inter"/>
                <a:ea typeface="Inter"/>
                <a:cs typeface="Inter"/>
                <a:sym typeface="Inter"/>
              </a:rPr>
              <a:t>Thinking historically means considering why certain things happened</a:t>
            </a:r>
            <a:r>
              <a:rPr lang="en" sz="1500">
                <a:latin typeface="Inter"/>
                <a:ea typeface="Inter"/>
                <a:cs typeface="Inter"/>
                <a:sym typeface="Inter"/>
              </a:rPr>
              <a:t>.</a:t>
            </a:r>
            <a:endParaRPr sz="1500">
              <a:solidFill>
                <a:srgbClr val="000000"/>
              </a:solidFill>
              <a:latin typeface="Inter"/>
              <a:ea typeface="Inter"/>
              <a:cs typeface="Inter"/>
              <a:sym typeface="Inter"/>
            </a:endParaRPr>
          </a:p>
        </p:txBody>
      </p:sp>
      <p:pic>
        <p:nvPicPr>
          <p:cNvPr id="190" name="Google Shape;190;p32"/>
          <p:cNvPicPr preferRelativeResize="0"/>
          <p:nvPr/>
        </p:nvPicPr>
        <p:blipFill>
          <a:blip r:embed="rId5">
            <a:alphaModFix/>
          </a:blip>
          <a:stretch>
            <a:fillRect/>
          </a:stretch>
        </p:blipFill>
        <p:spPr>
          <a:xfrm>
            <a:off x="770675" y="1059000"/>
            <a:ext cx="994400" cy="9944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